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7"/>
  </p:notesMasterIdLst>
  <p:sldIdLst>
    <p:sldId id="266" r:id="rId2"/>
    <p:sldId id="301" r:id="rId3"/>
    <p:sldId id="302" r:id="rId4"/>
    <p:sldId id="303" r:id="rId5"/>
    <p:sldId id="305" r:id="rId6"/>
    <p:sldId id="306" r:id="rId7"/>
    <p:sldId id="307" r:id="rId8"/>
    <p:sldId id="308" r:id="rId9"/>
    <p:sldId id="309" r:id="rId10"/>
    <p:sldId id="310" r:id="rId11"/>
    <p:sldId id="30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274" r:id="rId25"/>
    <p:sldId id="287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3D11"/>
    <a:srgbClr val="002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 autoAdjust="0"/>
    <p:restoredTop sz="93345"/>
  </p:normalViewPr>
  <p:slideViewPr>
    <p:cSldViewPr snapToGrid="0">
      <p:cViewPr>
        <p:scale>
          <a:sx n="77" d="100"/>
          <a:sy n="77" d="100"/>
        </p:scale>
        <p:origin x="808" y="424"/>
      </p:cViewPr>
      <p:guideLst/>
    </p:cSldViewPr>
  </p:slideViewPr>
  <p:outlineViewPr>
    <p:cViewPr>
      <p:scale>
        <a:sx n="33" d="100"/>
        <a:sy n="33" d="100"/>
      </p:scale>
      <p:origin x="0" y="-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300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65FF6-0310-184A-A0A1-852871D5505B}" type="datetimeFigureOut">
              <a:rPr lang="de-DE" smtClean="0"/>
              <a:t>04.01.17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C9930-7D8A-6246-A1B1-59E7D4DCDB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13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205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568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908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204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543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886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118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25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831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940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leicht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92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5934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289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411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38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Eingeschneiter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195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200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0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93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747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574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161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98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622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46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7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3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3-INHAL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5600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0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0547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427404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64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381105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294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3-INHALT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1"/>
          </p:nvPr>
        </p:nvSpPr>
        <p:spPr>
          <a:xfrm>
            <a:off x="824503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192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782320"/>
            <a:ext cx="12192000" cy="6075680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3575051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8" name="Inhaltsplatzhalter 2"/>
          <p:cNvSpPr>
            <a:spLocks noGrp="1"/>
          </p:cNvSpPr>
          <p:nvPr>
            <p:ph idx="11"/>
          </p:nvPr>
        </p:nvSpPr>
        <p:spPr>
          <a:xfrm>
            <a:off x="8247343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484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7294785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 noChangeAspect="1"/>
          </p:cNvSpPr>
          <p:nvPr>
            <p:ph type="title"/>
          </p:nvPr>
        </p:nvSpPr>
        <p:spPr>
          <a:xfrm>
            <a:off x="360341" y="1244344"/>
            <a:ext cx="11509104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341" y="2176207"/>
            <a:ext cx="11509104" cy="4316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48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52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9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jpeg"/><Relationship Id="rId5" Type="http://schemas.microsoft.com/office/2007/relationships/hdphoto" Target="../media/hdphoto1.wdp"/><Relationship Id="rId6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2163450"/>
            <a:ext cx="1491608" cy="69906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361" y="2164100"/>
            <a:ext cx="2801435" cy="698419"/>
          </a:xfrm>
          <a:prstGeom prst="rect">
            <a:avLst/>
          </a:prstGeom>
          <a:effectLst>
            <a:outerShdw blurRad="304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Schneedecke - Schneearten</a:t>
            </a:r>
            <a:endParaRPr lang="de-AT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371" y="824203"/>
            <a:ext cx="1595355" cy="9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0" y="1258533"/>
            <a:ext cx="7505711" cy="530941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dirty="0" smtClean="0"/>
              <a:t>Lufttemperatur: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rgbClr val="D63D11"/>
                </a:solidFill>
              </a:rPr>
              <a:t>Schnelle </a:t>
            </a:r>
            <a:r>
              <a:rPr lang="de-DE" dirty="0" smtClean="0">
                <a:solidFill>
                  <a:srgbClr val="D63D11"/>
                </a:solidFill>
              </a:rPr>
              <a:t>Erwärmung </a:t>
            </a:r>
            <a:r>
              <a:rPr lang="de-DE" b="0" dirty="0"/>
              <a:t>erhöht die </a:t>
            </a:r>
            <a:r>
              <a:rPr lang="de-DE" b="0" dirty="0" smtClean="0"/>
              <a:t>Lawinengefahr </a:t>
            </a:r>
            <a:r>
              <a:rPr lang="de-DE" b="0" dirty="0" smtClean="0"/>
              <a:t>kurzfristig -Achtung</a:t>
            </a:r>
            <a:r>
              <a:rPr lang="de-DE" b="0" dirty="0"/>
              <a:t>: Spontane Lawinen sind die Folge!</a:t>
            </a:r>
          </a:p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D63D11"/>
                </a:solidFill>
              </a:rPr>
              <a:t>Langsame Erwärmung </a:t>
            </a:r>
            <a:r>
              <a:rPr lang="de-DE" b="0" dirty="0"/>
              <a:t>bewirkt eine </a:t>
            </a:r>
            <a:r>
              <a:rPr lang="de-DE" b="0" dirty="0" smtClean="0"/>
              <a:t>kontinuierliche Setzung der </a:t>
            </a:r>
            <a:r>
              <a:rPr lang="de-DE" b="0" dirty="0" smtClean="0"/>
              <a:t>Schneedecke </a:t>
            </a:r>
            <a:r>
              <a:rPr lang="de-DE" b="0" dirty="0" smtClean="0"/>
              <a:t>(abbauende Umwandlung)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D63D11"/>
                </a:solidFill>
              </a:rPr>
              <a:t>Tiefe </a:t>
            </a:r>
            <a:r>
              <a:rPr lang="de-DE" dirty="0">
                <a:solidFill>
                  <a:srgbClr val="D63D11"/>
                </a:solidFill>
              </a:rPr>
              <a:t>Temperaturen </a:t>
            </a:r>
            <a:r>
              <a:rPr lang="de-DE" b="0" dirty="0"/>
              <a:t>konservieren </a:t>
            </a:r>
            <a:r>
              <a:rPr lang="de-DE" b="0" dirty="0" smtClean="0"/>
              <a:t>Gefahren, Spannungen werden nur </a:t>
            </a:r>
            <a:r>
              <a:rPr lang="de-DE" b="0" dirty="0"/>
              <a:t>langsam </a:t>
            </a:r>
            <a:r>
              <a:rPr lang="de-DE" b="0" dirty="0" smtClean="0"/>
              <a:t>abgebaut, Schwachschichten bleiben </a:t>
            </a:r>
            <a:r>
              <a:rPr lang="de-DE" b="0" dirty="0"/>
              <a:t>erhalten, die Altschneesituation kann </a:t>
            </a:r>
            <a:r>
              <a:rPr lang="de-DE" b="0" dirty="0" smtClean="0"/>
              <a:t>sich über </a:t>
            </a:r>
            <a:r>
              <a:rPr lang="de-DE" b="0" dirty="0"/>
              <a:t>Wochen </a:t>
            </a:r>
            <a:r>
              <a:rPr lang="de-DE" b="0" dirty="0" smtClean="0"/>
              <a:t>halten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D63D11"/>
                </a:solidFill>
              </a:rPr>
              <a:t>Tiefe </a:t>
            </a:r>
            <a:r>
              <a:rPr lang="de-DE" dirty="0">
                <a:solidFill>
                  <a:srgbClr val="D63D11"/>
                </a:solidFill>
              </a:rPr>
              <a:t>Temperaturen </a:t>
            </a:r>
            <a:r>
              <a:rPr lang="de-DE" b="0" dirty="0"/>
              <a:t>(</a:t>
            </a:r>
            <a:r>
              <a:rPr lang="de-DE" b="0" dirty="0" smtClean="0"/>
              <a:t>Temperaturgradienten): Aufbauende </a:t>
            </a:r>
            <a:r>
              <a:rPr lang="de-DE" b="0" dirty="0"/>
              <a:t>Umwandlung </a:t>
            </a:r>
            <a:r>
              <a:rPr lang="de-DE" b="0" dirty="0" smtClean="0"/>
              <a:t>schwächt den </a:t>
            </a:r>
            <a:r>
              <a:rPr lang="de-DE" b="0" dirty="0" smtClean="0"/>
              <a:t>Schneedeckenaufbau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D63D11"/>
                </a:solidFill>
              </a:rPr>
              <a:t>Abkühlung</a:t>
            </a:r>
            <a:r>
              <a:rPr lang="de-DE" b="0" dirty="0" smtClean="0"/>
              <a:t> </a:t>
            </a:r>
            <a:r>
              <a:rPr lang="de-DE" b="0" dirty="0"/>
              <a:t>verfestigt feuchte und durchnässte </a:t>
            </a:r>
            <a:r>
              <a:rPr lang="de-DE" b="0" dirty="0" smtClean="0"/>
              <a:t>Schneedecken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D63D11"/>
                </a:solidFill>
              </a:rPr>
              <a:t>Andauerndes </a:t>
            </a:r>
            <a:r>
              <a:rPr lang="de-DE" dirty="0">
                <a:solidFill>
                  <a:srgbClr val="D63D11"/>
                </a:solidFill>
              </a:rPr>
              <a:t>Strahlungswetter </a:t>
            </a:r>
            <a:r>
              <a:rPr lang="de-DE" b="0" dirty="0"/>
              <a:t>(Schönwetter bei </a:t>
            </a:r>
            <a:r>
              <a:rPr lang="de-DE" b="0" dirty="0" smtClean="0"/>
              <a:t>niedrigen Temperaturen</a:t>
            </a:r>
            <a:r>
              <a:rPr lang="de-DE" b="0" dirty="0"/>
              <a:t>) fördert die Reif- und </a:t>
            </a:r>
            <a:r>
              <a:rPr lang="de-DE" b="0" dirty="0" smtClean="0"/>
              <a:t>Schwimmschneebildung</a:t>
            </a:r>
            <a:endParaRPr lang="de-DE" b="0" dirty="0"/>
          </a:p>
          <a:p>
            <a:pPr lvl="1">
              <a:lnSpc>
                <a:spcPct val="120000"/>
              </a:lnSpc>
            </a:pPr>
            <a:endParaRPr lang="de-DE" dirty="0" smtClean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Meteorologische </a:t>
            </a:r>
            <a:r>
              <a:rPr lang="de-DE" dirty="0" smtClean="0"/>
              <a:t>Parameter</a:t>
            </a:r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3458" y="904568"/>
            <a:ext cx="4188542" cy="2915272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3458" y="3923073"/>
            <a:ext cx="4188542" cy="2934927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10683705" y="6457089"/>
            <a:ext cx="13708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</a:t>
            </a:r>
            <a:r>
              <a:rPr lang="de-DE" sz="800" i="1" dirty="0" err="1" smtClean="0">
                <a:solidFill>
                  <a:schemeClr val="bg1"/>
                </a:solidFill>
                <a:latin typeface="TitilliumWeb" charset="0"/>
              </a:rPr>
              <a:t>Studeregger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 A./ Edlinger M.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7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Schneedecken Parameter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60342" y="1708971"/>
            <a:ext cx="5627504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charset="2"/>
              <a:buChar char="§"/>
              <a:defRPr sz="2000" b="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Der </a:t>
            </a:r>
            <a:r>
              <a:rPr lang="de-DE" b="1" dirty="0" smtClean="0">
                <a:solidFill>
                  <a:srgbClr val="D63D11"/>
                </a:solidFill>
              </a:rPr>
              <a:t>Witterungsverlauf</a:t>
            </a:r>
            <a:r>
              <a:rPr lang="de-DE" dirty="0"/>
              <a:t> </a:t>
            </a:r>
            <a:r>
              <a:rPr lang="de-DE" dirty="0" smtClean="0"/>
              <a:t>(Niederschlag, Temperatur) </a:t>
            </a:r>
            <a:r>
              <a:rPr lang="de-DE" b="1" dirty="0" smtClean="0">
                <a:solidFill>
                  <a:srgbClr val="D63D11"/>
                </a:solidFill>
              </a:rPr>
              <a:t>prägt</a:t>
            </a:r>
            <a:r>
              <a:rPr lang="de-DE" dirty="0" smtClean="0"/>
              <a:t> </a:t>
            </a:r>
            <a:r>
              <a:rPr lang="de-DE" dirty="0" smtClean="0"/>
              <a:t>die Zusammensetzung der </a:t>
            </a:r>
            <a:r>
              <a:rPr lang="de-DE" dirty="0"/>
              <a:t>einzelnen </a:t>
            </a:r>
            <a:r>
              <a:rPr lang="de-DE" dirty="0" smtClean="0"/>
              <a:t>Schneeschichten</a:t>
            </a:r>
            <a:endParaRPr lang="de-DE" dirty="0" smtClean="0"/>
          </a:p>
          <a:p>
            <a:endParaRPr lang="de-DE" dirty="0"/>
          </a:p>
          <a:p>
            <a:r>
              <a:rPr lang="de-DE" dirty="0"/>
              <a:t>Der </a:t>
            </a:r>
            <a:r>
              <a:rPr lang="de-DE" dirty="0" smtClean="0"/>
              <a:t>Schneedeckenaufbau </a:t>
            </a:r>
            <a:r>
              <a:rPr lang="de-DE" b="1" dirty="0" smtClean="0">
                <a:solidFill>
                  <a:srgbClr val="D63D11"/>
                </a:solidFill>
              </a:rPr>
              <a:t>unterscheidet </a:t>
            </a:r>
            <a:r>
              <a:rPr lang="de-DE" dirty="0" smtClean="0"/>
              <a:t>sich </a:t>
            </a:r>
            <a:r>
              <a:rPr lang="de-DE" dirty="0"/>
              <a:t>durch </a:t>
            </a:r>
            <a:r>
              <a:rPr lang="de-DE" dirty="0" smtClean="0"/>
              <a:t>Alter, Härte</a:t>
            </a:r>
            <a:r>
              <a:rPr lang="de-DE" dirty="0"/>
              <a:t>, Korngröße, </a:t>
            </a:r>
            <a:r>
              <a:rPr lang="de-DE" dirty="0" err="1" smtClean="0"/>
              <a:t>Kornform</a:t>
            </a:r>
            <a:r>
              <a:rPr lang="de-DE" dirty="0" smtClean="0"/>
              <a:t>, Temperatur </a:t>
            </a:r>
            <a:r>
              <a:rPr lang="de-DE" dirty="0"/>
              <a:t>und </a:t>
            </a:r>
            <a:r>
              <a:rPr lang="de-DE" dirty="0" smtClean="0"/>
              <a:t>Feuchtigkeit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Viele Schichten </a:t>
            </a:r>
            <a:r>
              <a:rPr lang="de-DE" dirty="0"/>
              <a:t>sind gut mit </a:t>
            </a:r>
            <a:r>
              <a:rPr lang="de-DE" dirty="0" smtClean="0"/>
              <a:t>freiem Auge </a:t>
            </a:r>
            <a:r>
              <a:rPr lang="de-DE" b="1" dirty="0" smtClean="0">
                <a:solidFill>
                  <a:srgbClr val="D63D11"/>
                </a:solidFill>
              </a:rPr>
              <a:t>sichtbar</a:t>
            </a:r>
            <a:r>
              <a:rPr lang="de-DE" dirty="0"/>
              <a:t> </a:t>
            </a:r>
            <a:r>
              <a:rPr lang="de-DE" dirty="0" smtClean="0"/>
              <a:t>(s</a:t>
            </a:r>
            <a:r>
              <a:rPr lang="de-DE" dirty="0" smtClean="0"/>
              <a:t>iehe </a:t>
            </a:r>
            <a:r>
              <a:rPr lang="de-DE" dirty="0" smtClean="0"/>
              <a:t>Punkt «Schneeprofil</a:t>
            </a:r>
            <a:r>
              <a:rPr lang="de-DE" dirty="0" smtClean="0"/>
              <a:t>»)</a:t>
            </a:r>
            <a:endParaRPr lang="de-DE" dirty="0"/>
          </a:p>
          <a:p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0" r="31240"/>
          <a:stretch/>
        </p:blipFill>
        <p:spPr>
          <a:xfrm>
            <a:off x="8883446" y="1749405"/>
            <a:ext cx="3308554" cy="4626816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10683705" y="645708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Sojer</a:t>
            </a:r>
            <a:endParaRPr lang="de-DE" dirty="0">
              <a:solidFill>
                <a:srgbClr val="002B40"/>
              </a:solidFill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2519" r="9012" b="2519"/>
          <a:stretch>
            <a:fillRect/>
          </a:stretch>
        </p:blipFill>
        <p:spPr bwMode="auto">
          <a:xfrm>
            <a:off x="5987846" y="1708971"/>
            <a:ext cx="28956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03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4738"/>
            <a:ext cx="12192000" cy="4074421"/>
          </a:xfr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3116825"/>
            <a:ext cx="5312871" cy="337541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b="0" dirty="0"/>
              <a:t>Topographische Faktoren schaffen die Ausgangslage </a:t>
            </a:r>
            <a:r>
              <a:rPr lang="de-DE" b="0" dirty="0" smtClean="0"/>
              <a:t>für Lawinen, d.h</a:t>
            </a:r>
            <a:r>
              <a:rPr lang="de-DE" b="0" dirty="0"/>
              <a:t>. </a:t>
            </a:r>
            <a:r>
              <a:rPr lang="de-DE" dirty="0">
                <a:solidFill>
                  <a:srgbClr val="D63D11"/>
                </a:solidFill>
              </a:rPr>
              <a:t>je steiler ein Hang, desto leichter kann </a:t>
            </a:r>
            <a:r>
              <a:rPr lang="de-DE" dirty="0" smtClean="0">
                <a:solidFill>
                  <a:srgbClr val="D63D11"/>
                </a:solidFill>
              </a:rPr>
              <a:t>er </a:t>
            </a:r>
            <a:r>
              <a:rPr lang="de-DE" dirty="0" smtClean="0">
                <a:solidFill>
                  <a:srgbClr val="D63D11"/>
                </a:solidFill>
              </a:rPr>
              <a:t>abrutschen</a:t>
            </a:r>
            <a:endParaRPr lang="de-DE" b="0" dirty="0" smtClean="0"/>
          </a:p>
          <a:p>
            <a:pPr>
              <a:lnSpc>
                <a:spcPct val="120000"/>
              </a:lnSpc>
            </a:pPr>
            <a:r>
              <a:rPr lang="de-DE" b="0" dirty="0" smtClean="0"/>
              <a:t>Gebiete </a:t>
            </a:r>
            <a:r>
              <a:rPr lang="de-DE" b="0" dirty="0"/>
              <a:t>mit Bewaldung und </a:t>
            </a:r>
            <a:r>
              <a:rPr lang="de-DE" dirty="0" smtClean="0">
                <a:solidFill>
                  <a:srgbClr val="D63D11"/>
                </a:solidFill>
              </a:rPr>
              <a:t>20° </a:t>
            </a:r>
            <a:r>
              <a:rPr lang="de-DE" dirty="0">
                <a:solidFill>
                  <a:srgbClr val="D63D11"/>
                </a:solidFill>
              </a:rPr>
              <a:t>bis 25° </a:t>
            </a:r>
            <a:r>
              <a:rPr lang="de-DE" b="0" dirty="0"/>
              <a:t>Hangneigung </a:t>
            </a:r>
            <a:r>
              <a:rPr lang="de-DE" b="0" dirty="0" smtClean="0"/>
              <a:t>sind als potenzielles </a:t>
            </a:r>
            <a:r>
              <a:rPr lang="de-DE" b="0" dirty="0" err="1"/>
              <a:t>Anrissgebiet</a:t>
            </a:r>
            <a:r>
              <a:rPr lang="de-DE" b="0" dirty="0"/>
              <a:t> so gut wie </a:t>
            </a:r>
            <a:r>
              <a:rPr lang="de-DE" b="0" dirty="0" smtClean="0">
                <a:solidFill>
                  <a:srgbClr val="002B40"/>
                </a:solidFill>
              </a:rPr>
              <a:t>ausgeschlossen</a:t>
            </a:r>
            <a:endParaRPr lang="de-DE" b="0" dirty="0" smtClean="0">
              <a:solidFill>
                <a:srgbClr val="002B40"/>
              </a:solidFill>
            </a:endParaRPr>
          </a:p>
          <a:p>
            <a:pPr>
              <a:lnSpc>
                <a:spcPct val="120000"/>
              </a:lnSpc>
            </a:pPr>
            <a:r>
              <a:rPr lang="de-DE" b="0" dirty="0" smtClean="0"/>
              <a:t>Sehr steiles Gelände (</a:t>
            </a:r>
            <a:r>
              <a:rPr lang="de-DE" dirty="0" smtClean="0">
                <a:solidFill>
                  <a:srgbClr val="D63D11"/>
                </a:solidFill>
              </a:rPr>
              <a:t>über </a:t>
            </a:r>
            <a:r>
              <a:rPr lang="de-DE" dirty="0">
                <a:solidFill>
                  <a:srgbClr val="D63D11"/>
                </a:solidFill>
              </a:rPr>
              <a:t>50</a:t>
            </a:r>
            <a:r>
              <a:rPr lang="de-DE" dirty="0" smtClean="0">
                <a:solidFill>
                  <a:srgbClr val="D63D11"/>
                </a:solidFill>
              </a:rPr>
              <a:t>°</a:t>
            </a:r>
            <a:r>
              <a:rPr lang="de-DE" b="0" dirty="0" smtClean="0"/>
              <a:t>) </a:t>
            </a:r>
            <a:r>
              <a:rPr lang="de-DE" b="0" dirty="0"/>
              <a:t>mindert ebenfalls die Lawinengefahr, </a:t>
            </a:r>
            <a:r>
              <a:rPr lang="de-DE" b="0" dirty="0" smtClean="0"/>
              <a:t>weil sich </a:t>
            </a:r>
            <a:r>
              <a:rPr lang="de-DE" b="0" dirty="0"/>
              <a:t>in diesem Gelände wenig Schnee sammeln </a:t>
            </a:r>
            <a:r>
              <a:rPr lang="de-DE" b="0" dirty="0" smtClean="0"/>
              <a:t>kann</a:t>
            </a:r>
            <a:endParaRPr lang="de-DE" b="0" dirty="0"/>
          </a:p>
        </p:txBody>
      </p:sp>
      <p:sp>
        <p:nvSpPr>
          <p:cNvPr id="4" name="Inhaltsplatzhalter 3"/>
          <p:cNvSpPr>
            <a:spLocks noGrp="1"/>
          </p:cNvSpPr>
          <p:nvPr>
            <p:ph idx="11"/>
          </p:nvPr>
        </p:nvSpPr>
        <p:spPr>
          <a:xfrm>
            <a:off x="6272981" y="3116825"/>
            <a:ext cx="5558678" cy="33754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1800" dirty="0" smtClean="0">
                <a:solidFill>
                  <a:srgbClr val="D63D11"/>
                </a:solidFill>
              </a:rPr>
              <a:t>Exposition</a:t>
            </a:r>
            <a:r>
              <a:rPr lang="de-DE" sz="1800" b="0" dirty="0" smtClean="0"/>
              <a:t> </a:t>
            </a:r>
            <a:r>
              <a:rPr lang="de-DE" sz="1800" b="0" dirty="0"/>
              <a:t>ist </a:t>
            </a:r>
            <a:r>
              <a:rPr lang="de-DE" sz="1800" b="0" dirty="0" smtClean="0"/>
              <a:t>eine </a:t>
            </a:r>
            <a:r>
              <a:rPr lang="de-DE" sz="1800" b="0" dirty="0"/>
              <a:t>sehr wichtige </a:t>
            </a:r>
            <a:r>
              <a:rPr lang="de-DE" sz="1800" b="0" dirty="0" smtClean="0"/>
              <a:t>Einflussgröße, </a:t>
            </a:r>
            <a:r>
              <a:rPr lang="de-DE" sz="1800" b="0" dirty="0" smtClean="0"/>
              <a:t>da Windverfrachtung </a:t>
            </a:r>
            <a:r>
              <a:rPr lang="de-DE" sz="1800" b="0" dirty="0"/>
              <a:t>und Strahlung </a:t>
            </a:r>
            <a:r>
              <a:rPr lang="de-DE" sz="1800" b="0" dirty="0" smtClean="0"/>
              <a:t>einfließen</a:t>
            </a:r>
            <a:endParaRPr lang="de-DE" sz="1800" b="0" dirty="0" smtClean="0"/>
          </a:p>
          <a:p>
            <a:pPr>
              <a:lnSpc>
                <a:spcPct val="100000"/>
              </a:lnSpc>
            </a:pPr>
            <a:r>
              <a:rPr lang="de-DE" sz="1800" b="0" dirty="0"/>
              <a:t>Die </a:t>
            </a:r>
            <a:r>
              <a:rPr lang="de-DE" sz="1800" dirty="0">
                <a:solidFill>
                  <a:srgbClr val="D63D11"/>
                </a:solidFill>
              </a:rPr>
              <a:t>Vegetation</a:t>
            </a:r>
            <a:r>
              <a:rPr lang="de-DE" sz="1800" b="0" dirty="0"/>
              <a:t> kann stabilisierend </a:t>
            </a:r>
            <a:r>
              <a:rPr lang="de-DE" sz="1800" b="0" dirty="0" smtClean="0"/>
              <a:t>oder auch </a:t>
            </a:r>
            <a:r>
              <a:rPr lang="de-DE" sz="1800" b="0" dirty="0"/>
              <a:t>als Gleitfläche </a:t>
            </a:r>
            <a:r>
              <a:rPr lang="de-DE" sz="1800" b="0" dirty="0" smtClean="0"/>
              <a:t>wirken</a:t>
            </a:r>
            <a:endParaRPr lang="de-DE" sz="1800" b="0" dirty="0" smtClean="0"/>
          </a:p>
          <a:p>
            <a:pPr>
              <a:lnSpc>
                <a:spcPct val="100000"/>
              </a:lnSpc>
            </a:pPr>
            <a:r>
              <a:rPr lang="de-DE" sz="1800" b="0" dirty="0"/>
              <a:t>Wald </a:t>
            </a:r>
            <a:r>
              <a:rPr lang="de-DE" sz="1800" dirty="0" smtClean="0">
                <a:solidFill>
                  <a:srgbClr val="D63D11"/>
                </a:solidFill>
              </a:rPr>
              <a:t>stützt</a:t>
            </a:r>
            <a:r>
              <a:rPr lang="de-DE" sz="1800" b="0" dirty="0" smtClean="0"/>
              <a:t> </a:t>
            </a:r>
            <a:r>
              <a:rPr lang="de-DE" sz="1800" b="0" dirty="0"/>
              <a:t>generell die </a:t>
            </a:r>
            <a:r>
              <a:rPr lang="de-DE" sz="1800" b="0" dirty="0" smtClean="0"/>
              <a:t>Schneedecke ab</a:t>
            </a:r>
            <a:r>
              <a:rPr lang="de-DE" sz="1800" b="0" dirty="0"/>
              <a:t>, je </a:t>
            </a:r>
            <a:r>
              <a:rPr lang="de-DE" sz="1800" b="0" dirty="0" smtClean="0"/>
              <a:t>dichter </a:t>
            </a:r>
            <a:r>
              <a:rPr lang="de-DE" sz="1800" b="0" dirty="0"/>
              <a:t>umso </a:t>
            </a:r>
            <a:r>
              <a:rPr lang="de-DE" sz="1800" b="0" dirty="0" smtClean="0"/>
              <a:t>besser (nicht </a:t>
            </a:r>
            <a:r>
              <a:rPr lang="de-DE" sz="1800" b="0" dirty="0" smtClean="0"/>
              <a:t>bei mächtigen Schwimmschneeschichten) </a:t>
            </a:r>
          </a:p>
          <a:p>
            <a:pPr>
              <a:lnSpc>
                <a:spcPct val="100000"/>
              </a:lnSpc>
            </a:pPr>
            <a:r>
              <a:rPr lang="de-DE" sz="1800" b="0" dirty="0" err="1" smtClean="0"/>
              <a:t>Gebüschformen</a:t>
            </a:r>
            <a:r>
              <a:rPr lang="de-DE" sz="1800" b="0" dirty="0" smtClean="0"/>
              <a:t> wirken </a:t>
            </a:r>
            <a:r>
              <a:rPr lang="de-DE" sz="1800" b="0" dirty="0"/>
              <a:t>so lang stabilisierend, so lange sie </a:t>
            </a:r>
            <a:r>
              <a:rPr lang="de-DE" sz="1800" dirty="0" smtClean="0">
                <a:solidFill>
                  <a:srgbClr val="D63D11"/>
                </a:solidFill>
              </a:rPr>
              <a:t>zugeschneit</a:t>
            </a:r>
            <a:r>
              <a:rPr lang="de-DE" sz="1800" b="0" dirty="0" smtClean="0"/>
              <a:t> </a:t>
            </a:r>
            <a:r>
              <a:rPr lang="de-DE" sz="1800" b="0" dirty="0" smtClean="0"/>
              <a:t>sind</a:t>
            </a:r>
            <a:endParaRPr lang="de-DE" sz="1800" b="0" dirty="0"/>
          </a:p>
          <a:p>
            <a:pPr>
              <a:lnSpc>
                <a:spcPct val="100000"/>
              </a:lnSpc>
            </a:pPr>
            <a:endParaRPr lang="de-DE" b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Topographische </a:t>
            </a:r>
            <a:r>
              <a:rPr lang="de-DE" dirty="0" smtClean="0"/>
              <a:t>Parameter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1142047" y="2767316"/>
            <a:ext cx="68961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Mitterer C.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0" y="1270001"/>
            <a:ext cx="7108553" cy="52222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b="0" dirty="0"/>
              <a:t>Die </a:t>
            </a:r>
            <a:r>
              <a:rPr lang="de-DE" b="0" dirty="0" smtClean="0"/>
              <a:t>Schneedecke </a:t>
            </a:r>
            <a:r>
              <a:rPr lang="de-DE" b="0" dirty="0"/>
              <a:t>entsteht durch </a:t>
            </a:r>
            <a:r>
              <a:rPr lang="de-DE" dirty="0">
                <a:solidFill>
                  <a:srgbClr val="D63D11"/>
                </a:solidFill>
              </a:rPr>
              <a:t>schichtweise</a:t>
            </a:r>
            <a:r>
              <a:rPr lang="de-DE" b="0" dirty="0"/>
              <a:t> </a:t>
            </a:r>
            <a:r>
              <a:rPr lang="de-DE" b="0" dirty="0" smtClean="0"/>
              <a:t>Ablagerungen des </a:t>
            </a:r>
            <a:r>
              <a:rPr lang="de-DE" b="0" dirty="0"/>
              <a:t>Schnees </a:t>
            </a:r>
            <a:endParaRPr lang="de-DE" b="0" dirty="0" smtClean="0"/>
          </a:p>
          <a:p>
            <a:pPr>
              <a:lnSpc>
                <a:spcPct val="120000"/>
              </a:lnSpc>
            </a:pPr>
            <a:r>
              <a:rPr lang="de-DE" b="0" dirty="0" smtClean="0"/>
              <a:t>In </a:t>
            </a:r>
            <a:r>
              <a:rPr lang="de-DE" b="0" dirty="0"/>
              <a:t>der niederschlagsfreien Zeit beeinflussen </a:t>
            </a:r>
            <a:r>
              <a:rPr lang="de-DE" b="0" dirty="0" smtClean="0"/>
              <a:t>die verschiedenen </a:t>
            </a:r>
            <a:r>
              <a:rPr lang="de-DE" dirty="0" smtClean="0">
                <a:solidFill>
                  <a:srgbClr val="D63D11"/>
                </a:solidFill>
              </a:rPr>
              <a:t>Witterungseinflüsse</a:t>
            </a:r>
            <a:r>
              <a:rPr lang="de-DE" b="0" dirty="0" smtClean="0"/>
              <a:t> </a:t>
            </a:r>
            <a:r>
              <a:rPr lang="de-DE" b="0" dirty="0"/>
              <a:t>die </a:t>
            </a:r>
            <a:r>
              <a:rPr lang="de-DE" b="0" dirty="0" smtClean="0"/>
              <a:t>Schneedecke</a:t>
            </a:r>
            <a:endParaRPr lang="de-DE" b="0" dirty="0" smtClean="0"/>
          </a:p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D63D11"/>
                </a:solidFill>
              </a:rPr>
              <a:t>Oberflächennahe</a:t>
            </a:r>
            <a:r>
              <a:rPr lang="de-DE" b="0" dirty="0" smtClean="0"/>
              <a:t> </a:t>
            </a:r>
            <a:r>
              <a:rPr lang="de-DE" b="0" dirty="0" smtClean="0"/>
              <a:t>Schichten werden vorwiegend durch </a:t>
            </a:r>
            <a:r>
              <a:rPr lang="de-DE" b="0" dirty="0"/>
              <a:t>Strahlung, Wind, Temperatur und </a:t>
            </a:r>
            <a:r>
              <a:rPr lang="de-DE" b="0" dirty="0" smtClean="0"/>
              <a:t>der abbauende Umwandlung </a:t>
            </a:r>
            <a:r>
              <a:rPr lang="de-DE" b="0" dirty="0" smtClean="0"/>
              <a:t>beeinflusst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rgbClr val="D63D11"/>
                </a:solidFill>
              </a:rPr>
              <a:t>Aufbauende </a:t>
            </a:r>
            <a:r>
              <a:rPr lang="de-DE" dirty="0" smtClean="0">
                <a:solidFill>
                  <a:srgbClr val="D63D11"/>
                </a:solidFill>
              </a:rPr>
              <a:t>Umwandlung </a:t>
            </a:r>
            <a:r>
              <a:rPr lang="de-DE" b="0" dirty="0" smtClean="0"/>
              <a:t>- </a:t>
            </a:r>
            <a:r>
              <a:rPr lang="de-DE" b="0" dirty="0"/>
              <a:t>von </a:t>
            </a:r>
            <a:r>
              <a:rPr lang="de-DE" b="0" dirty="0" smtClean="0"/>
              <a:t>feinkörnigem Schnee </a:t>
            </a:r>
            <a:r>
              <a:rPr lang="de-DE" b="0" dirty="0"/>
              <a:t>zu großen kantigen Formen </a:t>
            </a:r>
            <a:r>
              <a:rPr lang="de-DE" b="0" dirty="0" smtClean="0"/>
              <a:t>- kann bei entsprechender Abkühlung an äußeren </a:t>
            </a:r>
            <a:r>
              <a:rPr lang="de-DE" b="0" dirty="0"/>
              <a:t>Schichten </a:t>
            </a:r>
            <a:r>
              <a:rPr lang="de-DE" b="0" dirty="0" smtClean="0"/>
              <a:t>der Schneedecke </a:t>
            </a:r>
            <a:r>
              <a:rPr lang="de-DE" b="0" dirty="0" smtClean="0"/>
              <a:t>und </a:t>
            </a:r>
            <a:r>
              <a:rPr lang="de-DE" b="0" dirty="0" smtClean="0"/>
              <a:t>auch </a:t>
            </a:r>
            <a:r>
              <a:rPr lang="de-DE" b="0" dirty="0"/>
              <a:t>zwischen einzelnen Schichten </a:t>
            </a:r>
            <a:r>
              <a:rPr lang="de-DE" b="0" dirty="0" smtClean="0"/>
              <a:t>in der Schneedecke </a:t>
            </a:r>
            <a:r>
              <a:rPr lang="de-DE" b="0" dirty="0" smtClean="0"/>
              <a:t>stattfinden</a:t>
            </a:r>
            <a:endParaRPr lang="de-DE" b="0" dirty="0" smtClean="0"/>
          </a:p>
          <a:p>
            <a:pPr>
              <a:lnSpc>
                <a:spcPct val="120000"/>
              </a:lnSpc>
            </a:pPr>
            <a:r>
              <a:rPr lang="de-DE" b="0" dirty="0" smtClean="0"/>
              <a:t>Für </a:t>
            </a:r>
            <a:r>
              <a:rPr lang="de-DE" b="0" dirty="0"/>
              <a:t>einen Lawinenabgang spielen diese Schichtgrenzen als </a:t>
            </a:r>
            <a:r>
              <a:rPr lang="de-DE" b="0" dirty="0" smtClean="0"/>
              <a:t>Gleitschicht eine </a:t>
            </a:r>
            <a:r>
              <a:rPr lang="de-DE" dirty="0">
                <a:solidFill>
                  <a:srgbClr val="D63D11"/>
                </a:solidFill>
              </a:rPr>
              <a:t>entscheidende </a:t>
            </a:r>
            <a:r>
              <a:rPr lang="de-DE" dirty="0" smtClean="0">
                <a:solidFill>
                  <a:srgbClr val="D63D11"/>
                </a:solidFill>
              </a:rPr>
              <a:t>Rolle</a:t>
            </a:r>
            <a:endParaRPr lang="de-DE" b="0" dirty="0"/>
          </a:p>
          <a:p>
            <a:pPr>
              <a:lnSpc>
                <a:spcPct val="120000"/>
              </a:lnSpc>
            </a:pP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der </a:t>
            </a:r>
            <a:r>
              <a:rPr lang="de-DE" dirty="0" smtClean="0"/>
              <a:t>Schneedecke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8894" y="904569"/>
            <a:ext cx="4723106" cy="595343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1253976" y="638451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Sojer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4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de-DE" b="0" dirty="0"/>
              <a:t>Es werden laufend </a:t>
            </a:r>
            <a:r>
              <a:rPr lang="de-DE" dirty="0">
                <a:solidFill>
                  <a:srgbClr val="D63D11"/>
                </a:solidFill>
              </a:rPr>
              <a:t>neue </a:t>
            </a:r>
            <a:r>
              <a:rPr lang="de-DE" dirty="0" smtClean="0">
                <a:solidFill>
                  <a:srgbClr val="D63D11"/>
                </a:solidFill>
              </a:rPr>
              <a:t>Schichten</a:t>
            </a:r>
            <a:r>
              <a:rPr lang="de-DE" b="0" dirty="0" smtClean="0"/>
              <a:t> </a:t>
            </a:r>
            <a:r>
              <a:rPr lang="de-DE" b="0" dirty="0" smtClean="0"/>
              <a:t>ausgebildet, </a:t>
            </a:r>
            <a:r>
              <a:rPr lang="de-DE" b="0" dirty="0" smtClean="0"/>
              <a:t>während andere </a:t>
            </a:r>
            <a:r>
              <a:rPr lang="de-DE" dirty="0" smtClean="0">
                <a:solidFill>
                  <a:srgbClr val="D63D11"/>
                </a:solidFill>
              </a:rPr>
              <a:t>völlig verschwinden</a:t>
            </a:r>
            <a:endParaRPr lang="de-DE" dirty="0">
              <a:solidFill>
                <a:srgbClr val="D63D11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rgbClr val="D63D11"/>
                </a:solidFill>
              </a:rPr>
              <a:t>Kritische</a:t>
            </a:r>
            <a:r>
              <a:rPr lang="de-DE" b="0" dirty="0"/>
              <a:t> </a:t>
            </a:r>
            <a:r>
              <a:rPr lang="de-DE" b="0" dirty="0" smtClean="0"/>
              <a:t>Schichten:</a:t>
            </a:r>
            <a:endParaRPr lang="de-DE" b="0" dirty="0"/>
          </a:p>
          <a:p>
            <a:pPr lvl="1">
              <a:lnSpc>
                <a:spcPct val="120000"/>
              </a:lnSpc>
            </a:pPr>
            <a:r>
              <a:rPr lang="de-DE" b="1" dirty="0" smtClean="0"/>
              <a:t>schwach </a:t>
            </a:r>
            <a:r>
              <a:rPr lang="de-DE" b="1" dirty="0"/>
              <a:t>verfestigte </a:t>
            </a:r>
            <a:r>
              <a:rPr lang="de-DE" b="0" dirty="0"/>
              <a:t>Schichten, </a:t>
            </a:r>
            <a:r>
              <a:rPr lang="de-DE" b="0" dirty="0" smtClean="0"/>
              <a:t>wenn darüber gebundener Schnee </a:t>
            </a:r>
            <a:r>
              <a:rPr lang="de-DE" b="0" dirty="0"/>
              <a:t>liegt (Schwimmschnee, Oberflächenreif, </a:t>
            </a:r>
            <a:r>
              <a:rPr lang="de-DE" b="0" dirty="0" smtClean="0"/>
              <a:t>lockerer Neuschnee</a:t>
            </a:r>
            <a:r>
              <a:rPr lang="de-DE" b="0" dirty="0"/>
              <a:t>, Graupel</a:t>
            </a:r>
            <a:r>
              <a:rPr lang="de-DE" b="0" dirty="0" smtClean="0"/>
              <a:t>)</a:t>
            </a:r>
            <a:endParaRPr lang="de-DE" b="0" dirty="0"/>
          </a:p>
          <a:p>
            <a:pPr lvl="1">
              <a:lnSpc>
                <a:spcPct val="120000"/>
              </a:lnSpc>
            </a:pPr>
            <a:r>
              <a:rPr lang="de-DE" b="1" dirty="0" smtClean="0"/>
              <a:t>verfestigte</a:t>
            </a:r>
            <a:r>
              <a:rPr lang="de-DE" b="0" dirty="0" smtClean="0"/>
              <a:t> </a:t>
            </a:r>
            <a:r>
              <a:rPr lang="de-DE" b="0" dirty="0"/>
              <a:t>Schichten, </a:t>
            </a:r>
            <a:r>
              <a:rPr lang="de-DE" b="0" dirty="0" smtClean="0"/>
              <a:t>wenn sich darüber Schmelzwasser stauen </a:t>
            </a:r>
            <a:r>
              <a:rPr lang="de-DE" b="0" dirty="0"/>
              <a:t>kann (Harschschicht, Eislamelle</a:t>
            </a:r>
            <a:r>
              <a:rPr lang="de-DE" b="0" dirty="0" smtClean="0"/>
              <a:t>)</a:t>
            </a:r>
            <a:endParaRPr lang="de-DE" b="0" dirty="0"/>
          </a:p>
          <a:p>
            <a:pPr lvl="1">
              <a:lnSpc>
                <a:spcPct val="120000"/>
              </a:lnSpc>
            </a:pPr>
            <a:r>
              <a:rPr lang="de-DE" b="1" dirty="0" smtClean="0"/>
              <a:t>Schichtgrenzen</a:t>
            </a:r>
            <a:r>
              <a:rPr lang="de-DE" b="0" dirty="0" smtClean="0"/>
              <a:t> </a:t>
            </a:r>
            <a:r>
              <a:rPr lang="de-DE" b="0" dirty="0"/>
              <a:t>innerhalb des </a:t>
            </a:r>
            <a:r>
              <a:rPr lang="de-DE" b="0" dirty="0" smtClean="0"/>
              <a:t>Neuschnees</a:t>
            </a:r>
            <a:endParaRPr lang="de-DE" b="0" dirty="0"/>
          </a:p>
          <a:p>
            <a:pPr>
              <a:lnSpc>
                <a:spcPct val="120000"/>
              </a:lnSpc>
            </a:pPr>
            <a:endParaRPr lang="de-DE" b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der Schneedecke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7404" y="914399"/>
            <a:ext cx="5764596" cy="3566135"/>
          </a:xfrm>
          <a:prstGeom prst="rect">
            <a:avLst/>
          </a:prstGeom>
        </p:spPr>
      </p:pic>
      <p:sp>
        <p:nvSpPr>
          <p:cNvPr id="8" name="Inhaltsplatzhalter 5"/>
          <p:cNvSpPr txBox="1">
            <a:spLocks/>
          </p:cNvSpPr>
          <p:nvPr/>
        </p:nvSpPr>
        <p:spPr>
          <a:xfrm>
            <a:off x="6772116" y="4809567"/>
            <a:ext cx="5059139" cy="1492910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800" dirty="0" smtClean="0">
                <a:solidFill>
                  <a:schemeClr val="bg1"/>
                </a:solidFill>
              </a:rPr>
              <a:t>Problem einer dünne Schneedecke</a:t>
            </a:r>
            <a:endParaRPr lang="de-DE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800" b="0" dirty="0" smtClean="0">
                <a:solidFill>
                  <a:schemeClr val="bg1"/>
                </a:solidFill>
              </a:rPr>
              <a:t>Temperaturempfindlicher (Schwimmschnee</a:t>
            </a:r>
            <a:r>
              <a:rPr lang="de-DE" sz="1800" b="0" dirty="0" smtClean="0">
                <a:solidFill>
                  <a:schemeClr val="bg1"/>
                </a:solidFill>
              </a:rPr>
              <a:t>)!</a:t>
            </a:r>
            <a:endParaRPr lang="de-DE" sz="1800" b="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800" b="0" dirty="0" smtClean="0">
                <a:solidFill>
                  <a:schemeClr val="bg1"/>
                </a:solidFill>
              </a:rPr>
              <a:t>Schwachschichten können leichter gestört werden.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b="0" dirty="0">
              <a:solidFill>
                <a:schemeClr val="bg1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229" y="4809566"/>
            <a:ext cx="361887" cy="45696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0683705" y="645708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Sojer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3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5761704" y="1270001"/>
            <a:ext cx="6069552" cy="522224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3200" dirty="0"/>
              <a:t>Abbauende Metamorphose</a:t>
            </a:r>
          </a:p>
          <a:p>
            <a:pPr>
              <a:lnSpc>
                <a:spcPct val="120000"/>
              </a:lnSpc>
            </a:pPr>
            <a:r>
              <a:rPr lang="de-DE" b="0" dirty="0"/>
              <a:t>Neuschneekristalle haben die </a:t>
            </a:r>
            <a:r>
              <a:rPr lang="de-DE" b="0" dirty="0" smtClean="0"/>
              <a:t>Tendenz, </a:t>
            </a:r>
            <a:r>
              <a:rPr lang="de-DE" b="0" dirty="0"/>
              <a:t>ihre </a:t>
            </a:r>
            <a:r>
              <a:rPr lang="de-DE" dirty="0">
                <a:solidFill>
                  <a:srgbClr val="D63D11"/>
                </a:solidFill>
              </a:rPr>
              <a:t>Oberfläche</a:t>
            </a:r>
            <a:r>
              <a:rPr lang="de-DE" b="0" dirty="0"/>
              <a:t> zu </a:t>
            </a:r>
            <a:r>
              <a:rPr lang="de-DE" sz="2900" dirty="0">
                <a:solidFill>
                  <a:srgbClr val="D63D11"/>
                </a:solidFill>
              </a:rPr>
              <a:t>verkleinern</a:t>
            </a:r>
            <a:r>
              <a:rPr lang="de-DE" b="0" dirty="0"/>
              <a:t> </a:t>
            </a:r>
            <a:r>
              <a:rPr lang="de-DE" b="0" dirty="0" smtClean="0"/>
              <a:t>und streben </a:t>
            </a:r>
            <a:r>
              <a:rPr lang="de-DE" b="0" dirty="0"/>
              <a:t>eine kugelige Form </a:t>
            </a:r>
            <a:r>
              <a:rPr lang="de-DE" b="0" dirty="0" smtClean="0"/>
              <a:t>an</a:t>
            </a:r>
          </a:p>
          <a:p>
            <a:pPr>
              <a:lnSpc>
                <a:spcPct val="120000"/>
              </a:lnSpc>
            </a:pPr>
            <a:r>
              <a:rPr lang="de-DE" b="0" dirty="0"/>
              <a:t>Schneekristalle bauen </a:t>
            </a:r>
            <a:r>
              <a:rPr lang="de-DE" b="0" dirty="0" smtClean="0"/>
              <a:t>durch Eigendruck </a:t>
            </a:r>
            <a:r>
              <a:rPr lang="de-DE" b="0" dirty="0"/>
              <a:t>und Temperatur (</a:t>
            </a:r>
            <a:r>
              <a:rPr lang="de-DE" sz="2900" dirty="0">
                <a:solidFill>
                  <a:srgbClr val="D63D11"/>
                </a:solidFill>
              </a:rPr>
              <a:t>je </a:t>
            </a:r>
            <a:r>
              <a:rPr lang="de-DE" sz="2900" dirty="0" smtClean="0">
                <a:solidFill>
                  <a:srgbClr val="D63D11"/>
                </a:solidFill>
              </a:rPr>
              <a:t>kälter, </a:t>
            </a:r>
            <a:r>
              <a:rPr lang="de-DE" sz="2900" dirty="0">
                <a:solidFill>
                  <a:srgbClr val="D63D11"/>
                </a:solidFill>
              </a:rPr>
              <a:t>desto langsamer</a:t>
            </a:r>
            <a:r>
              <a:rPr lang="de-DE" b="0" dirty="0" smtClean="0"/>
              <a:t>) </a:t>
            </a:r>
            <a:r>
              <a:rPr lang="de-DE" b="0" dirty="0"/>
              <a:t>ihre feinen Verästelungen </a:t>
            </a:r>
            <a:r>
              <a:rPr lang="de-DE" b="0" dirty="0" smtClean="0"/>
              <a:t>ab 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b="0" dirty="0" smtClean="0"/>
              <a:t>Die </a:t>
            </a:r>
            <a:r>
              <a:rPr lang="de-DE" b="0" dirty="0"/>
              <a:t>Zwischenphase wird «</a:t>
            </a:r>
            <a:r>
              <a:rPr lang="de-DE" sz="2900" dirty="0">
                <a:solidFill>
                  <a:srgbClr val="D63D11"/>
                </a:solidFill>
              </a:rPr>
              <a:t>filziges Stadium</a:t>
            </a:r>
            <a:r>
              <a:rPr lang="de-DE" b="0" dirty="0"/>
              <a:t>» genannt. </a:t>
            </a:r>
            <a:r>
              <a:rPr lang="de-DE" b="0" dirty="0" smtClean="0"/>
              <a:t>Die Schneeschicht ist noch </a:t>
            </a:r>
            <a:r>
              <a:rPr lang="de-DE" b="0" dirty="0"/>
              <a:t>instabil </a:t>
            </a:r>
            <a:r>
              <a:rPr lang="de-DE" b="0" dirty="0" smtClean="0"/>
              <a:t>(Lockerschneelawinen)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Das </a:t>
            </a:r>
            <a:r>
              <a:rPr lang="de-DE" b="0" dirty="0"/>
              <a:t>Endprodukt ist das </a:t>
            </a:r>
            <a:r>
              <a:rPr lang="de-DE" sz="2900" dirty="0">
                <a:solidFill>
                  <a:srgbClr val="D63D11"/>
                </a:solidFill>
              </a:rPr>
              <a:t>Punktkorn</a:t>
            </a:r>
            <a:r>
              <a:rPr lang="de-DE" b="0" dirty="0"/>
              <a:t> </a:t>
            </a:r>
            <a:endParaRPr lang="de-DE" b="0" dirty="0" smtClean="0"/>
          </a:p>
          <a:p>
            <a:pPr>
              <a:lnSpc>
                <a:spcPct val="120000"/>
              </a:lnSpc>
            </a:pPr>
            <a:r>
              <a:rPr lang="de-DE" b="0" dirty="0" smtClean="0"/>
              <a:t>Poren- </a:t>
            </a:r>
            <a:r>
              <a:rPr lang="de-DE" b="0" dirty="0"/>
              <a:t>und </a:t>
            </a:r>
            <a:r>
              <a:rPr lang="de-DE" b="0" dirty="0" smtClean="0"/>
              <a:t>Gesamtvolumen wird laufend </a:t>
            </a:r>
            <a:r>
              <a:rPr lang="de-DE" b="0" dirty="0" smtClean="0"/>
              <a:t>verringert </a:t>
            </a:r>
            <a:r>
              <a:rPr lang="de-DE" b="0" dirty="0"/>
              <a:t>(</a:t>
            </a:r>
            <a:r>
              <a:rPr lang="de-DE" sz="2900" dirty="0">
                <a:solidFill>
                  <a:srgbClr val="D63D11"/>
                </a:solidFill>
              </a:rPr>
              <a:t>Setzung</a:t>
            </a:r>
            <a:r>
              <a:rPr lang="de-DE" b="0" dirty="0"/>
              <a:t> der Schneedecke</a:t>
            </a:r>
            <a:r>
              <a:rPr lang="de-DE" b="0" dirty="0" smtClean="0"/>
              <a:t>)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b="0" dirty="0" smtClean="0"/>
              <a:t>Die </a:t>
            </a:r>
            <a:r>
              <a:rPr lang="de-DE" sz="2900" dirty="0">
                <a:solidFill>
                  <a:srgbClr val="D63D11"/>
                </a:solidFill>
              </a:rPr>
              <a:t>Folge</a:t>
            </a:r>
            <a:r>
              <a:rPr lang="de-DE" b="0" dirty="0"/>
              <a:t> davon </a:t>
            </a:r>
            <a:r>
              <a:rPr lang="de-DE" b="0" dirty="0" smtClean="0"/>
              <a:t>ist, die </a:t>
            </a:r>
            <a:r>
              <a:rPr lang="de-DE" b="0" dirty="0"/>
              <a:t>Kristalle </a:t>
            </a:r>
            <a:r>
              <a:rPr lang="de-DE" b="0" dirty="0" smtClean="0"/>
              <a:t>werden kleiner, liegen enger </a:t>
            </a:r>
            <a:r>
              <a:rPr lang="de-DE" b="0" dirty="0"/>
              <a:t>aneinander </a:t>
            </a:r>
            <a:r>
              <a:rPr lang="de-DE" b="0" dirty="0" smtClean="0"/>
              <a:t>und haben mehrere Berührungspunkte 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Die </a:t>
            </a:r>
            <a:r>
              <a:rPr lang="de-DE" sz="2900" dirty="0">
                <a:solidFill>
                  <a:srgbClr val="D63D11"/>
                </a:solidFill>
              </a:rPr>
              <a:t>Festigkeit</a:t>
            </a:r>
            <a:r>
              <a:rPr lang="de-DE" b="0" dirty="0" smtClean="0"/>
              <a:t> </a:t>
            </a:r>
            <a:r>
              <a:rPr lang="de-DE" b="0" dirty="0"/>
              <a:t>der </a:t>
            </a:r>
            <a:r>
              <a:rPr lang="de-DE" b="0" dirty="0" smtClean="0"/>
              <a:t>Schneeschicht </a:t>
            </a:r>
            <a:r>
              <a:rPr lang="de-DE" sz="2900" dirty="0">
                <a:solidFill>
                  <a:srgbClr val="D63D11"/>
                </a:solidFill>
              </a:rPr>
              <a:t>steigt</a:t>
            </a:r>
          </a:p>
          <a:p>
            <a:pPr>
              <a:lnSpc>
                <a:spcPct val="120000"/>
              </a:lnSpc>
            </a:pP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Schneeumwandlung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61214"/>
            <a:ext cx="4988556" cy="493102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60341" y="638451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Sojer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5073445" y="1270001"/>
            <a:ext cx="6757811" cy="522224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3200" dirty="0" smtClean="0"/>
              <a:t>Aufbauende </a:t>
            </a:r>
            <a:r>
              <a:rPr lang="de-DE" sz="3200" dirty="0"/>
              <a:t>Metamorphose</a:t>
            </a:r>
          </a:p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D63D11"/>
                </a:solidFill>
              </a:rPr>
              <a:t>Temperaturgefälle</a:t>
            </a:r>
            <a:r>
              <a:rPr lang="de-DE" b="0" dirty="0" smtClean="0"/>
              <a:t> </a:t>
            </a:r>
            <a:r>
              <a:rPr lang="de-DE" b="0" dirty="0"/>
              <a:t>zwischen außen- und innenliegenden </a:t>
            </a:r>
            <a:r>
              <a:rPr lang="de-DE" b="0" dirty="0" smtClean="0"/>
              <a:t>Schichten ist groß genug, den Wasserdampftransport </a:t>
            </a:r>
            <a:r>
              <a:rPr lang="de-DE" b="0" dirty="0"/>
              <a:t>von wärmeren zu kälteren </a:t>
            </a:r>
            <a:r>
              <a:rPr lang="de-DE" b="0" dirty="0" smtClean="0"/>
              <a:t>Schichten in </a:t>
            </a:r>
            <a:r>
              <a:rPr lang="de-DE" b="0" dirty="0"/>
              <a:t>Gang zu </a:t>
            </a:r>
            <a:r>
              <a:rPr lang="de-DE" b="0" dirty="0" smtClean="0"/>
              <a:t>setzen</a:t>
            </a:r>
            <a:r>
              <a:rPr lang="de-DE" b="0" dirty="0"/>
              <a:t> </a:t>
            </a:r>
            <a:r>
              <a:rPr lang="de-DE" b="0" dirty="0" smtClean="0"/>
              <a:t>(2°K/10 </a:t>
            </a:r>
            <a:r>
              <a:rPr lang="de-DE" b="0" dirty="0"/>
              <a:t>cm</a:t>
            </a:r>
            <a:r>
              <a:rPr lang="de-DE" b="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Es entstehen kantige, glatte Formen aus </a:t>
            </a:r>
            <a:r>
              <a:rPr lang="de-DE" b="0" dirty="0"/>
              <a:t>denen sich schließlich Becherkristalle </a:t>
            </a:r>
            <a:r>
              <a:rPr lang="de-DE" b="0" dirty="0" smtClean="0"/>
              <a:t>bilden </a:t>
            </a:r>
            <a:r>
              <a:rPr lang="de-DE" b="0" dirty="0"/>
              <a:t>(</a:t>
            </a:r>
            <a:r>
              <a:rPr lang="de-DE" sz="2900" dirty="0">
                <a:solidFill>
                  <a:srgbClr val="D63D11"/>
                </a:solidFill>
              </a:rPr>
              <a:t>Schwimmschnee</a:t>
            </a:r>
            <a:r>
              <a:rPr lang="de-DE" b="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Die </a:t>
            </a:r>
            <a:r>
              <a:rPr lang="de-DE" b="0" dirty="0"/>
              <a:t>Kristalle </a:t>
            </a:r>
            <a:r>
              <a:rPr lang="de-DE" b="0" dirty="0" smtClean="0"/>
              <a:t>haben einen großen </a:t>
            </a:r>
            <a:r>
              <a:rPr lang="de-DE" b="0" dirty="0" smtClean="0"/>
              <a:t>Porenraum, </a:t>
            </a:r>
            <a:r>
              <a:rPr lang="de-DE" b="0" dirty="0" smtClean="0"/>
              <a:t>deswegen </a:t>
            </a:r>
            <a:r>
              <a:rPr lang="de-DE" sz="2900" dirty="0">
                <a:solidFill>
                  <a:srgbClr val="D63D11"/>
                </a:solidFill>
              </a:rPr>
              <a:t>keine Bindungen</a:t>
            </a:r>
            <a:r>
              <a:rPr lang="de-DE" b="0" dirty="0"/>
              <a:t> </a:t>
            </a:r>
            <a:r>
              <a:rPr lang="de-DE" b="0" dirty="0" smtClean="0"/>
              <a:t>untereinander 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Die einzelnen Becherkristalle </a:t>
            </a:r>
            <a:r>
              <a:rPr lang="de-DE" b="0" dirty="0"/>
              <a:t>können bis zu </a:t>
            </a:r>
            <a:r>
              <a:rPr lang="de-DE" sz="2900" dirty="0">
                <a:solidFill>
                  <a:srgbClr val="D63D11"/>
                </a:solidFill>
              </a:rPr>
              <a:t>1 cm </a:t>
            </a:r>
            <a:r>
              <a:rPr lang="de-DE" b="0" dirty="0"/>
              <a:t>groß </a:t>
            </a:r>
            <a:r>
              <a:rPr lang="de-DE" b="0" dirty="0" smtClean="0"/>
              <a:t>werden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Je </a:t>
            </a:r>
            <a:r>
              <a:rPr lang="de-DE" b="0" dirty="0"/>
              <a:t>geringer </a:t>
            </a:r>
            <a:r>
              <a:rPr lang="de-DE" b="0" dirty="0" smtClean="0"/>
              <a:t>die Schneehöhe</a:t>
            </a:r>
            <a:r>
              <a:rPr lang="de-DE" b="0" dirty="0"/>
              <a:t>, je niedriger die Außentemperatur und je </a:t>
            </a:r>
            <a:r>
              <a:rPr lang="de-DE" b="0" dirty="0" smtClean="0"/>
              <a:t>wärmer der </a:t>
            </a:r>
            <a:r>
              <a:rPr lang="de-DE" b="0" dirty="0"/>
              <a:t>Boden ist, </a:t>
            </a:r>
            <a:r>
              <a:rPr lang="de-DE" sz="2900" dirty="0">
                <a:solidFill>
                  <a:srgbClr val="D63D11"/>
                </a:solidFill>
              </a:rPr>
              <a:t>desto schneller </a:t>
            </a:r>
            <a:r>
              <a:rPr lang="de-DE" b="0" dirty="0" smtClean="0"/>
              <a:t>erfolgt die </a:t>
            </a:r>
            <a:r>
              <a:rPr lang="de-DE" b="0" dirty="0"/>
              <a:t>aufbauende </a:t>
            </a:r>
            <a:r>
              <a:rPr lang="de-DE" b="0" dirty="0" smtClean="0"/>
              <a:t>Umwandlung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Sie bewirkt </a:t>
            </a:r>
            <a:r>
              <a:rPr lang="de-DE" sz="2900" dirty="0">
                <a:solidFill>
                  <a:srgbClr val="D63D11"/>
                </a:solidFill>
              </a:rPr>
              <a:t>keine Setzung </a:t>
            </a:r>
            <a:r>
              <a:rPr lang="de-DE" b="0" dirty="0"/>
              <a:t>der </a:t>
            </a:r>
            <a:r>
              <a:rPr lang="de-DE" b="0" dirty="0" smtClean="0"/>
              <a:t>Schneedecke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Diese </a:t>
            </a:r>
            <a:r>
              <a:rPr lang="de-DE" b="0" dirty="0"/>
              <a:t>Vorgänge </a:t>
            </a:r>
            <a:r>
              <a:rPr lang="de-DE" sz="2900" dirty="0">
                <a:solidFill>
                  <a:srgbClr val="D63D11"/>
                </a:solidFill>
              </a:rPr>
              <a:t>reduzieren die Festigkeit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Schneeumwandlung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360341" y="638451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Sojer</a:t>
            </a:r>
            <a:endParaRPr lang="de-DE" dirty="0">
              <a:solidFill>
                <a:srgbClr val="002B40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2048"/>
            <a:ext cx="5073445" cy="321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3726427" y="1270001"/>
            <a:ext cx="7787147" cy="522224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dirty="0" smtClean="0"/>
              <a:t>Aufbauende </a:t>
            </a:r>
            <a:r>
              <a:rPr lang="de-DE" dirty="0"/>
              <a:t>Metamorphose</a:t>
            </a:r>
          </a:p>
          <a:p>
            <a:endParaRPr lang="de-DE" dirty="0" smtClean="0"/>
          </a:p>
          <a:p>
            <a:r>
              <a:rPr lang="de-DE" sz="2400" dirty="0" smtClean="0"/>
              <a:t>Die </a:t>
            </a:r>
            <a:r>
              <a:rPr lang="de-DE" sz="2400" dirty="0"/>
              <a:t>Umwandlung zu </a:t>
            </a:r>
            <a:r>
              <a:rPr lang="de-DE" sz="2400" dirty="0">
                <a:solidFill>
                  <a:srgbClr val="D63D11"/>
                </a:solidFill>
              </a:rPr>
              <a:t>kantigen Kristallen </a:t>
            </a:r>
            <a:r>
              <a:rPr lang="de-DE" sz="2400" dirty="0"/>
              <a:t>wird </a:t>
            </a:r>
            <a:r>
              <a:rPr lang="de-DE" sz="2400" dirty="0" smtClean="0"/>
              <a:t>gefördert </a:t>
            </a:r>
            <a:r>
              <a:rPr lang="de-DE" sz="2400" dirty="0"/>
              <a:t>durch:</a:t>
            </a:r>
          </a:p>
          <a:p>
            <a:pPr lvl="1"/>
            <a:r>
              <a:rPr lang="de-DE" sz="2000" dirty="0" smtClean="0"/>
              <a:t>große</a:t>
            </a:r>
            <a:r>
              <a:rPr lang="de-DE" sz="2000" dirty="0"/>
              <a:t>, langandauernde Kälte</a:t>
            </a:r>
          </a:p>
          <a:p>
            <a:pPr lvl="1"/>
            <a:r>
              <a:rPr lang="de-DE" sz="2000" dirty="0" smtClean="0"/>
              <a:t>klare</a:t>
            </a:r>
            <a:r>
              <a:rPr lang="de-DE" sz="2000" dirty="0"/>
              <a:t>, kalte Strahlungsnächte</a:t>
            </a:r>
          </a:p>
          <a:p>
            <a:pPr lvl="1"/>
            <a:r>
              <a:rPr lang="de-DE" sz="2000" dirty="0" smtClean="0"/>
              <a:t>geringe </a:t>
            </a:r>
            <a:r>
              <a:rPr lang="de-DE" sz="2000" dirty="0"/>
              <a:t>Schneehöhe</a:t>
            </a:r>
          </a:p>
          <a:p>
            <a:pPr lvl="1"/>
            <a:r>
              <a:rPr lang="de-DE" sz="2000" dirty="0" smtClean="0"/>
              <a:t>kalten </a:t>
            </a:r>
            <a:r>
              <a:rPr lang="de-DE" sz="2000" dirty="0"/>
              <a:t>Schneefall</a:t>
            </a:r>
          </a:p>
          <a:p>
            <a:pPr lvl="1"/>
            <a:r>
              <a:rPr lang="de-DE" sz="2000" dirty="0" smtClean="0"/>
              <a:t>Harschdeckel </a:t>
            </a:r>
            <a:r>
              <a:rPr lang="de-DE" sz="2000" dirty="0"/>
              <a:t>als Sperrschicht</a:t>
            </a:r>
          </a:p>
          <a:p>
            <a:pPr lvl="1"/>
            <a:r>
              <a:rPr lang="de-DE" sz="2000" dirty="0" smtClean="0"/>
              <a:t>Hohlräume </a:t>
            </a:r>
            <a:r>
              <a:rPr lang="de-DE" sz="2000" dirty="0"/>
              <a:t>(Latschen, </a:t>
            </a:r>
            <a:r>
              <a:rPr lang="de-DE" sz="2000" dirty="0" smtClean="0"/>
              <a:t>Sträucher, Steine </a:t>
            </a:r>
            <a:r>
              <a:rPr lang="de-DE" sz="2000" dirty="0"/>
              <a:t>etc.)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Schneeumwandlung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6009"/>
            <a:ext cx="2984811" cy="291093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462"/>
            <a:ext cx="2984811" cy="300753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984810" y="6492241"/>
            <a:ext cx="9332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SLF / White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Risk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360341" y="3333421"/>
            <a:ext cx="11470915" cy="322764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3200" dirty="0" smtClean="0"/>
              <a:t>Schmelzmetamorphose</a:t>
            </a:r>
            <a:endParaRPr lang="de-DE" sz="3200" dirty="0"/>
          </a:p>
          <a:p>
            <a:pPr>
              <a:lnSpc>
                <a:spcPct val="120000"/>
              </a:lnSpc>
            </a:pPr>
            <a:r>
              <a:rPr lang="de-DE" b="0" dirty="0"/>
              <a:t>Bei </a:t>
            </a:r>
            <a:r>
              <a:rPr lang="de-DE" b="0" dirty="0" smtClean="0"/>
              <a:t>Erwärmung </a:t>
            </a:r>
            <a:r>
              <a:rPr lang="de-DE" b="0" dirty="0"/>
              <a:t>der Schneekristalle auf </a:t>
            </a:r>
            <a:r>
              <a:rPr lang="de-DE" b="0" dirty="0" smtClean="0"/>
              <a:t>0°C beginnen </a:t>
            </a:r>
            <a:r>
              <a:rPr lang="de-DE" b="0" dirty="0"/>
              <a:t>die Körner an den </a:t>
            </a:r>
            <a:r>
              <a:rPr lang="de-DE" dirty="0" smtClean="0">
                <a:solidFill>
                  <a:srgbClr val="D63D11"/>
                </a:solidFill>
              </a:rPr>
              <a:t>Ecken abzuschmelzen</a:t>
            </a:r>
            <a:r>
              <a:rPr lang="de-DE" b="0" dirty="0" smtClean="0"/>
              <a:t> </a:t>
            </a:r>
            <a:r>
              <a:rPr lang="de-DE" b="0" dirty="0"/>
              <a:t>und Wasser sammelt sich </a:t>
            </a:r>
            <a:r>
              <a:rPr lang="de-DE" b="0" dirty="0" smtClean="0"/>
              <a:t>in den </a:t>
            </a:r>
            <a:r>
              <a:rPr lang="de-DE" b="0" dirty="0"/>
              <a:t>Porenräumen </a:t>
            </a:r>
            <a:r>
              <a:rPr lang="de-DE" b="0" dirty="0" smtClean="0"/>
              <a:t>(Warmluftzufuhr</a:t>
            </a:r>
            <a:r>
              <a:rPr lang="de-DE" b="0" dirty="0"/>
              <a:t>, starker </a:t>
            </a:r>
            <a:r>
              <a:rPr lang="de-DE" b="0" dirty="0" smtClean="0"/>
              <a:t>Einstrahlung, Regen) 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Durch </a:t>
            </a:r>
            <a:r>
              <a:rPr lang="de-DE" sz="2900" dirty="0">
                <a:solidFill>
                  <a:srgbClr val="D63D11"/>
                </a:solidFill>
              </a:rPr>
              <a:t>Wiedergefrieren</a:t>
            </a:r>
            <a:r>
              <a:rPr lang="de-DE" b="0" dirty="0" smtClean="0"/>
              <a:t> entsteht </a:t>
            </a:r>
            <a:r>
              <a:rPr lang="de-DE" b="0" dirty="0"/>
              <a:t>eine </a:t>
            </a:r>
            <a:r>
              <a:rPr lang="de-DE" sz="2900" dirty="0">
                <a:solidFill>
                  <a:srgbClr val="D63D11"/>
                </a:solidFill>
              </a:rPr>
              <a:t>Schmelzharschschicht</a:t>
            </a:r>
            <a:r>
              <a:rPr lang="de-DE" b="0" dirty="0"/>
              <a:t>, </a:t>
            </a:r>
            <a:r>
              <a:rPr lang="de-DE" b="0" dirty="0" smtClean="0"/>
              <a:t>die durch </a:t>
            </a:r>
            <a:r>
              <a:rPr lang="de-DE" b="0" dirty="0"/>
              <a:t>mehrmaliges Wiedergefrieren </a:t>
            </a:r>
            <a:r>
              <a:rPr lang="de-DE" b="0" dirty="0" smtClean="0"/>
              <a:t>stabilisierend wirken </a:t>
            </a:r>
            <a:r>
              <a:rPr lang="de-DE" b="0" dirty="0" smtClean="0"/>
              <a:t>kann</a:t>
            </a:r>
            <a:endParaRPr lang="de-DE" b="0" dirty="0" smtClean="0"/>
          </a:p>
          <a:p>
            <a:pPr>
              <a:lnSpc>
                <a:spcPct val="120000"/>
              </a:lnSpc>
            </a:pPr>
            <a:r>
              <a:rPr lang="de-DE" b="0" dirty="0" smtClean="0"/>
              <a:t>Bei</a:t>
            </a:r>
            <a:r>
              <a:rPr lang="de-DE" b="0" dirty="0"/>
              <a:t> </a:t>
            </a:r>
            <a:r>
              <a:rPr lang="de-DE" sz="2900" dirty="0">
                <a:solidFill>
                  <a:srgbClr val="D63D11"/>
                </a:solidFill>
              </a:rPr>
              <a:t>Frühjahrsverhältnissen</a:t>
            </a:r>
            <a:r>
              <a:rPr lang="de-DE" b="0" dirty="0" smtClean="0"/>
              <a:t> </a:t>
            </a:r>
            <a:r>
              <a:rPr lang="de-DE" b="0" dirty="0"/>
              <a:t>weicht die </a:t>
            </a:r>
            <a:r>
              <a:rPr lang="de-DE" b="0" dirty="0" smtClean="0"/>
              <a:t>tragfähige Schmelzharschschicht </a:t>
            </a:r>
            <a:r>
              <a:rPr lang="de-DE" b="0" dirty="0"/>
              <a:t>oft oberflächlich auf </a:t>
            </a:r>
            <a:r>
              <a:rPr lang="de-DE" b="0" dirty="0" smtClean="0"/>
              <a:t>und es </a:t>
            </a:r>
            <a:r>
              <a:rPr lang="de-DE" b="0" dirty="0"/>
              <a:t>entsteht ein aufgeweichter </a:t>
            </a:r>
            <a:r>
              <a:rPr lang="de-DE" sz="2900" dirty="0">
                <a:solidFill>
                  <a:srgbClr val="D63D11"/>
                </a:solidFill>
              </a:rPr>
              <a:t>Sulzschnee</a:t>
            </a:r>
            <a:r>
              <a:rPr lang="de-DE" b="0" dirty="0"/>
              <a:t> </a:t>
            </a:r>
            <a:r>
              <a:rPr lang="de-DE" b="0" dirty="0" smtClean="0"/>
              <a:t>(Firn</a:t>
            </a:r>
            <a:r>
              <a:rPr lang="de-DE" b="0" dirty="0" smtClean="0"/>
              <a:t>)</a:t>
            </a:r>
            <a:endParaRPr lang="de-DE" b="0" dirty="0" smtClean="0"/>
          </a:p>
          <a:p>
            <a:pPr>
              <a:lnSpc>
                <a:spcPct val="120000"/>
              </a:lnSpc>
            </a:pPr>
            <a:r>
              <a:rPr lang="de-DE" b="0" dirty="0" smtClean="0"/>
              <a:t>Bei</a:t>
            </a:r>
            <a:r>
              <a:rPr lang="de-DE" b="0" dirty="0"/>
              <a:t> </a:t>
            </a:r>
            <a:r>
              <a:rPr lang="de-DE" b="0" dirty="0" smtClean="0"/>
              <a:t>sehr </a:t>
            </a:r>
            <a:r>
              <a:rPr lang="de-DE" b="0" dirty="0"/>
              <a:t>starker Erwärmung und </a:t>
            </a:r>
            <a:r>
              <a:rPr lang="de-DE" sz="2900" dirty="0">
                <a:solidFill>
                  <a:srgbClr val="D63D11"/>
                </a:solidFill>
              </a:rPr>
              <a:t>fehlender</a:t>
            </a:r>
            <a:r>
              <a:rPr lang="de-DE" b="0" dirty="0"/>
              <a:t> </a:t>
            </a:r>
            <a:r>
              <a:rPr lang="de-DE" b="0" dirty="0" smtClean="0"/>
              <a:t>nächtlicher </a:t>
            </a:r>
            <a:r>
              <a:rPr lang="de-DE" b="0" dirty="0" err="1" smtClean="0"/>
              <a:t>Durchfrierung</a:t>
            </a:r>
            <a:r>
              <a:rPr lang="de-DE" b="0" dirty="0" smtClean="0"/>
              <a:t> </a:t>
            </a:r>
            <a:r>
              <a:rPr lang="de-DE" b="0" dirty="0"/>
              <a:t>lässt die Festigkeit in </a:t>
            </a:r>
            <a:r>
              <a:rPr lang="de-DE" b="0" dirty="0" smtClean="0"/>
              <a:t>der Schneedecke </a:t>
            </a:r>
            <a:r>
              <a:rPr lang="de-DE" b="0" dirty="0"/>
              <a:t>nach und es entsteht </a:t>
            </a:r>
            <a:r>
              <a:rPr lang="de-DE" sz="2900" dirty="0">
                <a:solidFill>
                  <a:srgbClr val="D63D11"/>
                </a:solidFill>
              </a:rPr>
              <a:t>Faulschnee</a:t>
            </a:r>
            <a:r>
              <a:rPr lang="de-DE" b="0" dirty="0" smtClean="0"/>
              <a:t>, was für </a:t>
            </a:r>
            <a:r>
              <a:rPr lang="de-DE" b="0" dirty="0"/>
              <a:t>die Schneedecke </a:t>
            </a:r>
            <a:r>
              <a:rPr lang="de-DE" b="0" dirty="0" smtClean="0"/>
              <a:t>destabilisierend </a:t>
            </a:r>
            <a:r>
              <a:rPr lang="de-DE" b="0" dirty="0" smtClean="0"/>
              <a:t>wirkt</a:t>
            </a: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Schneeumwandlung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0015618" y="3012773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Sojer</a:t>
            </a:r>
            <a:endParaRPr lang="de-DE" dirty="0">
              <a:solidFill>
                <a:srgbClr val="002B40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4103" y="991295"/>
            <a:ext cx="7816645" cy="226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6017342" y="1376515"/>
            <a:ext cx="5813914" cy="511572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000" dirty="0" smtClean="0"/>
              <a:t>Windumwandlung</a:t>
            </a:r>
            <a:endParaRPr lang="de-DE" sz="2000" dirty="0"/>
          </a:p>
          <a:p>
            <a:r>
              <a:rPr lang="de-DE" sz="1800" b="0" dirty="0"/>
              <a:t>Neuschneekristalle </a:t>
            </a:r>
            <a:r>
              <a:rPr lang="de-DE" sz="1800" b="0" dirty="0" smtClean="0"/>
              <a:t>werden durch den Wind </a:t>
            </a:r>
            <a:r>
              <a:rPr lang="de-DE" sz="1800" dirty="0">
                <a:solidFill>
                  <a:srgbClr val="D63D11"/>
                </a:solidFill>
              </a:rPr>
              <a:t>zerbrochen</a:t>
            </a:r>
            <a:r>
              <a:rPr lang="de-DE" sz="1800" b="0" dirty="0"/>
              <a:t> und als </a:t>
            </a:r>
            <a:r>
              <a:rPr lang="de-DE" sz="1800" b="0" dirty="0" smtClean="0"/>
              <a:t>Trümmer abgelagert</a:t>
            </a:r>
          </a:p>
          <a:p>
            <a:r>
              <a:rPr lang="de-DE" sz="1800" b="0" dirty="0" smtClean="0"/>
              <a:t>Bei </a:t>
            </a:r>
            <a:r>
              <a:rPr lang="de-DE" sz="1800" b="0" dirty="0" smtClean="0"/>
              <a:t>leichtem </a:t>
            </a:r>
            <a:r>
              <a:rPr lang="de-DE" sz="1800" b="0" dirty="0" smtClean="0"/>
              <a:t>Wind </a:t>
            </a:r>
            <a:r>
              <a:rPr lang="de-DE" sz="1800" b="0" dirty="0"/>
              <a:t>entstehen </a:t>
            </a:r>
            <a:r>
              <a:rPr lang="de-DE" sz="1800" dirty="0" smtClean="0">
                <a:solidFill>
                  <a:srgbClr val="D63D11"/>
                </a:solidFill>
              </a:rPr>
              <a:t>Schneedünen</a:t>
            </a:r>
            <a:r>
              <a:rPr lang="de-DE" sz="1800" b="0" dirty="0" smtClean="0"/>
              <a:t> (</a:t>
            </a:r>
            <a:r>
              <a:rPr lang="de-DE" sz="1800" b="0" dirty="0" smtClean="0"/>
              <a:t>heikle weiche </a:t>
            </a:r>
            <a:r>
              <a:rPr lang="de-DE" sz="1800" b="0" dirty="0" smtClean="0"/>
              <a:t>Schneebretter) - LEE</a:t>
            </a:r>
          </a:p>
          <a:p>
            <a:r>
              <a:rPr lang="de-DE" sz="1800" b="0" dirty="0" smtClean="0"/>
              <a:t>Bei starkem Wind </a:t>
            </a:r>
            <a:r>
              <a:rPr lang="de-DE" sz="1800" dirty="0" err="1">
                <a:solidFill>
                  <a:srgbClr val="D63D11"/>
                </a:solidFill>
              </a:rPr>
              <a:t>Windgangeln</a:t>
            </a:r>
            <a:r>
              <a:rPr lang="de-DE" sz="1800" b="0" dirty="0" smtClean="0"/>
              <a:t> (</a:t>
            </a:r>
            <a:r>
              <a:rPr lang="de-DE" sz="1800" b="0" dirty="0" err="1" smtClean="0"/>
              <a:t>Sastrugis</a:t>
            </a:r>
            <a:r>
              <a:rPr lang="de-DE" sz="1800" b="0" dirty="0" smtClean="0"/>
              <a:t>) </a:t>
            </a:r>
            <a:r>
              <a:rPr lang="mr-IN" sz="1800" b="0" dirty="0" smtClean="0"/>
              <a:t>–</a:t>
            </a:r>
            <a:r>
              <a:rPr lang="de-DE" sz="1800" b="0" dirty="0" smtClean="0"/>
              <a:t> LUV</a:t>
            </a:r>
            <a:endParaRPr lang="de-DE" dirty="0"/>
          </a:p>
          <a:p>
            <a:r>
              <a:rPr lang="de-DE" sz="1800" b="0" dirty="0" smtClean="0"/>
              <a:t>Zwei </a:t>
            </a:r>
            <a:r>
              <a:rPr lang="de-DE" sz="1800" b="0" dirty="0"/>
              <a:t>Arten</a:t>
            </a:r>
            <a:r>
              <a:rPr lang="de-DE" sz="1800" b="0" dirty="0" smtClean="0"/>
              <a:t> von windverfrachteten Schnee: </a:t>
            </a:r>
          </a:p>
          <a:p>
            <a:pPr lvl="1"/>
            <a:r>
              <a:rPr lang="de-DE" sz="1600" b="1" dirty="0" smtClean="0">
                <a:solidFill>
                  <a:srgbClr val="D63D11"/>
                </a:solidFill>
              </a:rPr>
              <a:t>Packschnee</a:t>
            </a:r>
            <a:r>
              <a:rPr lang="de-DE" sz="1600" dirty="0" smtClean="0"/>
              <a:t>, wird im </a:t>
            </a:r>
            <a:r>
              <a:rPr lang="de-DE" sz="1600" dirty="0"/>
              <a:t>Lee abgelagert </a:t>
            </a:r>
            <a:endParaRPr lang="de-DE" sz="1600" dirty="0" smtClean="0"/>
          </a:p>
          <a:p>
            <a:pPr lvl="1"/>
            <a:r>
              <a:rPr lang="de-DE" sz="1600" b="1" dirty="0" smtClean="0">
                <a:solidFill>
                  <a:srgbClr val="D63D11"/>
                </a:solidFill>
              </a:rPr>
              <a:t>Pressschnee</a:t>
            </a:r>
            <a:r>
              <a:rPr lang="de-DE" sz="1600" dirty="0" smtClean="0"/>
              <a:t>, wird durch den feuchtigkeitsbeladenen Wind an </a:t>
            </a:r>
            <a:r>
              <a:rPr lang="de-DE" sz="1600" dirty="0" err="1" smtClean="0"/>
              <a:t>Luvhänge</a:t>
            </a:r>
            <a:r>
              <a:rPr lang="de-DE" sz="1600" dirty="0" smtClean="0"/>
              <a:t> gepresst</a:t>
            </a:r>
          </a:p>
          <a:p>
            <a:r>
              <a:rPr lang="de-DE" sz="1800" b="0" dirty="0" smtClean="0"/>
              <a:t>Ab Windgeschwindigkeiten von ca</a:t>
            </a:r>
            <a:r>
              <a:rPr lang="de-DE" sz="1800" b="0" dirty="0"/>
              <a:t>. </a:t>
            </a:r>
            <a:r>
              <a:rPr lang="de-DE" sz="1800" dirty="0">
                <a:solidFill>
                  <a:srgbClr val="D63D11"/>
                </a:solidFill>
              </a:rPr>
              <a:t>15 </a:t>
            </a:r>
            <a:r>
              <a:rPr lang="de-DE" sz="1800" dirty="0" smtClean="0">
                <a:solidFill>
                  <a:srgbClr val="D63D11"/>
                </a:solidFill>
              </a:rPr>
              <a:t>km/h </a:t>
            </a:r>
            <a:r>
              <a:rPr lang="de-DE" sz="1800" b="0" dirty="0" smtClean="0"/>
              <a:t>möglich</a:t>
            </a:r>
            <a:endParaRPr lang="de-DE" sz="1800" b="0" dirty="0"/>
          </a:p>
          <a:p>
            <a:endParaRPr lang="de-DE" sz="18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Schneeumwandlung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360341" y="638451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Sojer</a:t>
            </a:r>
            <a:endParaRPr lang="de-DE" dirty="0">
              <a:solidFill>
                <a:srgbClr val="002B40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292"/>
            <a:ext cx="5460926" cy="37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1211" y="899170"/>
            <a:ext cx="7500790" cy="5963902"/>
          </a:xfr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60340" y="2014538"/>
            <a:ext cx="7240609" cy="16716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DE" sz="2400" dirty="0"/>
              <a:t>Im </a:t>
            </a:r>
            <a:r>
              <a:rPr lang="de-DE" sz="2400" dirty="0">
                <a:solidFill>
                  <a:srgbClr val="D63D11"/>
                </a:solidFill>
              </a:rPr>
              <a:t>Tourenbereich</a:t>
            </a:r>
            <a:r>
              <a:rPr lang="de-DE" sz="2400" dirty="0"/>
              <a:t> sind </a:t>
            </a:r>
            <a:r>
              <a:rPr lang="de-DE" sz="2400" dirty="0" smtClean="0"/>
              <a:t>fünf </a:t>
            </a:r>
            <a:r>
              <a:rPr lang="de-DE" sz="2400" dirty="0"/>
              <a:t>Lawinenarten relevant, wobei </a:t>
            </a:r>
            <a:r>
              <a:rPr lang="de-DE" sz="2400" dirty="0" smtClean="0"/>
              <a:t>das </a:t>
            </a:r>
            <a:r>
              <a:rPr lang="de-DE" sz="2400" dirty="0" smtClean="0">
                <a:solidFill>
                  <a:srgbClr val="D63D11"/>
                </a:solidFill>
              </a:rPr>
              <a:t>Schneebrett</a:t>
            </a:r>
            <a:r>
              <a:rPr lang="de-DE" sz="2400" dirty="0" smtClean="0"/>
              <a:t> </a:t>
            </a:r>
            <a:r>
              <a:rPr lang="de-DE" sz="2400" dirty="0"/>
              <a:t>(trocken) </a:t>
            </a:r>
            <a:r>
              <a:rPr lang="de-DE" sz="2400" dirty="0" smtClean="0"/>
              <a:t>die </a:t>
            </a:r>
            <a:r>
              <a:rPr lang="de-DE" sz="2400" dirty="0"/>
              <a:t>Skifahrerlawine schlechthin </a:t>
            </a:r>
            <a:r>
              <a:rPr lang="de-DE" sz="2400" dirty="0" smtClean="0"/>
              <a:t>ist (</a:t>
            </a:r>
            <a:r>
              <a:rPr lang="de-DE" sz="2400" dirty="0" smtClean="0">
                <a:solidFill>
                  <a:srgbClr val="D63D11"/>
                </a:solidFill>
              </a:rPr>
              <a:t>&gt;90%</a:t>
            </a:r>
            <a:r>
              <a:rPr lang="de-DE" sz="2400" dirty="0" smtClean="0"/>
              <a:t> der Lawinenunfälle)!</a:t>
            </a:r>
            <a:endParaRPr lang="de-DE" sz="2400" dirty="0"/>
          </a:p>
          <a:p>
            <a:pPr>
              <a:lnSpc>
                <a:spcPct val="100000"/>
              </a:lnSpc>
            </a:pP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Lawinenarten</a:t>
            </a:r>
            <a:endParaRPr lang="de-DE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1918" y="3881121"/>
            <a:ext cx="4792642" cy="193292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60341" y="5969225"/>
            <a:ext cx="518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Lockerschneelawine                      Schneebrett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10683705" y="6457089"/>
            <a:ext cx="12474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chemeClr val="bg1"/>
                </a:solidFill>
                <a:latin typeface="TitilliumWeb" charset="0"/>
              </a:rPr>
              <a:t>Sojer</a:t>
            </a:r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/ Edlinger U.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48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7131840" cy="522224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de-DE" sz="1800" b="0" dirty="0"/>
              <a:t>Neuschnee</a:t>
            </a:r>
          </a:p>
          <a:p>
            <a:pPr>
              <a:lnSpc>
                <a:spcPct val="120000"/>
              </a:lnSpc>
            </a:pPr>
            <a:r>
              <a:rPr lang="de-DE" sz="1800" b="0" dirty="0" smtClean="0"/>
              <a:t>Regen wirkt </a:t>
            </a:r>
            <a:r>
              <a:rPr lang="de-DE" sz="1800" b="0" dirty="0"/>
              <a:t>besonders </a:t>
            </a:r>
            <a:r>
              <a:rPr lang="de-DE" sz="1800" dirty="0" smtClean="0">
                <a:solidFill>
                  <a:srgbClr val="D63D11"/>
                </a:solidFill>
              </a:rPr>
              <a:t>intensiv</a:t>
            </a:r>
            <a:r>
              <a:rPr lang="de-DE" sz="1800" b="0" dirty="0" smtClean="0"/>
              <a:t> (zugleich Abnahme</a:t>
            </a:r>
            <a:r>
              <a:rPr lang="de-DE" sz="1800" b="0" dirty="0"/>
              <a:t> </a:t>
            </a:r>
            <a:r>
              <a:rPr lang="de-DE" sz="1800" b="0" dirty="0" smtClean="0"/>
              <a:t>der Schneefestigkeit)</a:t>
            </a:r>
          </a:p>
          <a:p>
            <a:pPr>
              <a:lnSpc>
                <a:spcPct val="120000"/>
              </a:lnSpc>
            </a:pPr>
            <a:r>
              <a:rPr lang="de-DE" sz="1800" dirty="0">
                <a:solidFill>
                  <a:srgbClr val="D63D11"/>
                </a:solidFill>
              </a:rPr>
              <a:t>Wintersportler</a:t>
            </a:r>
            <a:r>
              <a:rPr lang="de-DE" sz="1800" b="0" dirty="0"/>
              <a:t>: </a:t>
            </a:r>
            <a:r>
              <a:rPr lang="de-DE" sz="1800" b="0" dirty="0" smtClean="0"/>
              <a:t>Entscheidend ist das </a:t>
            </a:r>
            <a:r>
              <a:rPr lang="de-DE" sz="1800" b="0" dirty="0"/>
              <a:t>flächige Ausmaß und </a:t>
            </a:r>
            <a:r>
              <a:rPr lang="de-DE" sz="1800" b="0" dirty="0" smtClean="0"/>
              <a:t>die </a:t>
            </a:r>
            <a:r>
              <a:rPr lang="de-DE" sz="1800" b="0" dirty="0" smtClean="0"/>
              <a:t>Wirkungstiefe - bei </a:t>
            </a:r>
            <a:r>
              <a:rPr lang="de-DE" sz="1800" b="0" dirty="0" smtClean="0"/>
              <a:t>normaler Abfahrt </a:t>
            </a:r>
            <a:r>
              <a:rPr lang="de-DE" sz="1800" b="0" dirty="0"/>
              <a:t>je nach Dichte der Schneeoberfläche </a:t>
            </a:r>
            <a:r>
              <a:rPr lang="de-DE" sz="1800" b="0" dirty="0" smtClean="0"/>
              <a:t>ca. 50 </a:t>
            </a:r>
            <a:r>
              <a:rPr lang="de-DE" sz="1800" b="0" dirty="0"/>
              <a:t>bis 80 </a:t>
            </a:r>
            <a:r>
              <a:rPr lang="de-DE" sz="1800" b="0" dirty="0" smtClean="0"/>
              <a:t>cm, beim </a:t>
            </a:r>
            <a:r>
              <a:rPr lang="de-DE" sz="1800" b="0" dirty="0"/>
              <a:t>Sturz </a:t>
            </a:r>
            <a:r>
              <a:rPr lang="de-DE" sz="1800" b="0" dirty="0" smtClean="0"/>
              <a:t>ca. 100 cm</a:t>
            </a:r>
            <a:endParaRPr lang="de-DE" sz="1800" b="0" dirty="0"/>
          </a:p>
          <a:p>
            <a:pPr>
              <a:lnSpc>
                <a:spcPct val="120000"/>
              </a:lnSpc>
            </a:pPr>
            <a:r>
              <a:rPr lang="de-DE" sz="1800" b="0" dirty="0" smtClean="0"/>
              <a:t>Liegt </a:t>
            </a:r>
            <a:r>
              <a:rPr lang="de-DE" sz="1800" b="0" dirty="0"/>
              <a:t>eine </a:t>
            </a:r>
            <a:r>
              <a:rPr lang="de-DE" sz="1800" dirty="0">
                <a:solidFill>
                  <a:srgbClr val="D63D11"/>
                </a:solidFill>
              </a:rPr>
              <a:t>Schwachschicht tiefer</a:t>
            </a:r>
            <a:r>
              <a:rPr lang="de-DE" sz="1800" b="0" dirty="0"/>
              <a:t>, sinkt die </a:t>
            </a:r>
            <a:r>
              <a:rPr lang="de-DE" sz="1800" b="0" dirty="0" smtClean="0"/>
              <a:t>Auslösewahrscheinlichkeit</a:t>
            </a:r>
            <a:endParaRPr lang="de-DE" sz="1800" b="0" dirty="0"/>
          </a:p>
          <a:p>
            <a:pPr>
              <a:lnSpc>
                <a:spcPct val="120000"/>
              </a:lnSpc>
            </a:pPr>
            <a:r>
              <a:rPr lang="de-DE" sz="1800" b="0" dirty="0" smtClean="0"/>
              <a:t>Je </a:t>
            </a:r>
            <a:r>
              <a:rPr lang="de-DE" sz="1800" dirty="0">
                <a:solidFill>
                  <a:srgbClr val="D63D11"/>
                </a:solidFill>
              </a:rPr>
              <a:t>weicher und wärmer</a:t>
            </a:r>
            <a:r>
              <a:rPr lang="de-DE" sz="1800" b="0" dirty="0"/>
              <a:t> der </a:t>
            </a:r>
            <a:r>
              <a:rPr lang="de-DE" sz="1800" b="0" dirty="0" smtClean="0"/>
              <a:t>Schnee, desto </a:t>
            </a:r>
            <a:r>
              <a:rPr lang="de-DE" sz="1800" b="0" dirty="0"/>
              <a:t>größer die </a:t>
            </a:r>
            <a:r>
              <a:rPr lang="de-DE" sz="1800" b="0" dirty="0" smtClean="0"/>
              <a:t>Tiefenwirkung</a:t>
            </a:r>
            <a:endParaRPr lang="de-DE" sz="1800" b="0" dirty="0"/>
          </a:p>
          <a:p>
            <a:pPr>
              <a:lnSpc>
                <a:spcPct val="120000"/>
              </a:lnSpc>
            </a:pPr>
            <a:r>
              <a:rPr lang="de-DE" sz="1800" b="0" dirty="0" smtClean="0"/>
              <a:t>Die Zusatzbelastung </a:t>
            </a:r>
            <a:r>
              <a:rPr lang="de-DE" sz="1800" b="0" dirty="0"/>
              <a:t>beschränkt sich </a:t>
            </a:r>
            <a:r>
              <a:rPr lang="de-DE" sz="1800" b="0" dirty="0" smtClean="0"/>
              <a:t>bei </a:t>
            </a:r>
            <a:r>
              <a:rPr lang="de-DE" sz="1800" dirty="0">
                <a:solidFill>
                  <a:srgbClr val="D63D11"/>
                </a:solidFill>
              </a:rPr>
              <a:t>weichem Schnee </a:t>
            </a:r>
            <a:r>
              <a:rPr lang="de-DE" sz="1800" b="0" dirty="0" smtClean="0"/>
              <a:t>auf die Umgebung </a:t>
            </a:r>
            <a:r>
              <a:rPr lang="de-DE" sz="1800" b="0" dirty="0"/>
              <a:t>von 1-2 </a:t>
            </a:r>
            <a:r>
              <a:rPr lang="de-DE" sz="1800" b="0" dirty="0" smtClean="0"/>
              <a:t>m (Krafteinwirkungen </a:t>
            </a:r>
            <a:r>
              <a:rPr lang="de-DE" sz="1800" b="0" dirty="0"/>
              <a:t>addieren sich </a:t>
            </a:r>
            <a:r>
              <a:rPr lang="de-DE" sz="1800" b="0" dirty="0" smtClean="0"/>
              <a:t>kaum)</a:t>
            </a:r>
          </a:p>
          <a:p>
            <a:pPr>
              <a:lnSpc>
                <a:spcPct val="120000"/>
              </a:lnSpc>
            </a:pPr>
            <a:r>
              <a:rPr lang="de-DE" sz="1800" b="0" dirty="0"/>
              <a:t>Krafteinwirkungen addieren sich </a:t>
            </a:r>
            <a:r>
              <a:rPr lang="de-DE" sz="1800" b="0" dirty="0" smtClean="0"/>
              <a:t>jedoch bei </a:t>
            </a:r>
            <a:r>
              <a:rPr lang="de-DE" sz="1800" dirty="0">
                <a:solidFill>
                  <a:srgbClr val="D63D11"/>
                </a:solidFill>
              </a:rPr>
              <a:t>hartem </a:t>
            </a:r>
            <a:r>
              <a:rPr lang="de-DE" sz="1800" dirty="0" smtClean="0">
                <a:solidFill>
                  <a:srgbClr val="D63D11"/>
                </a:solidFill>
              </a:rPr>
              <a:t>Schnee</a:t>
            </a:r>
          </a:p>
          <a:p>
            <a:pPr>
              <a:lnSpc>
                <a:spcPct val="120000"/>
              </a:lnSpc>
            </a:pPr>
            <a:r>
              <a:rPr lang="de-DE" sz="1800" b="0" dirty="0"/>
              <a:t>Die Eindringtiefe ist von der Härte der obersten </a:t>
            </a:r>
            <a:r>
              <a:rPr lang="de-DE" sz="1800" b="0" dirty="0" smtClean="0"/>
              <a:t>Schichten abhängig</a:t>
            </a:r>
            <a:endParaRPr lang="de-DE" sz="18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Belastungen der </a:t>
            </a:r>
            <a:r>
              <a:rPr lang="de-DE" dirty="0" smtClean="0"/>
              <a:t>Schneedecke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2181" y="2096988"/>
            <a:ext cx="4699819" cy="369857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1273640" y="5795567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Sojer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256"/>
            <a:ext cx="8985929" cy="5952744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525512" y="1673353"/>
            <a:ext cx="4436116" cy="48188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000" dirty="0"/>
              <a:t>Es gibt </a:t>
            </a:r>
            <a:r>
              <a:rPr lang="de-DE" sz="2000" dirty="0" smtClean="0">
                <a:solidFill>
                  <a:srgbClr val="D63D11"/>
                </a:solidFill>
              </a:rPr>
              <a:t>verschiedene</a:t>
            </a:r>
            <a:r>
              <a:rPr lang="de-DE" sz="2000" dirty="0" smtClean="0"/>
              <a:t> Kriterien</a:t>
            </a:r>
            <a:r>
              <a:rPr lang="de-DE" sz="2000" dirty="0"/>
              <a:t>, anhand derer </a:t>
            </a:r>
            <a:r>
              <a:rPr lang="de-DE" sz="2000" dirty="0" smtClean="0"/>
              <a:t>man Schnee </a:t>
            </a:r>
            <a:r>
              <a:rPr lang="de-DE" sz="2000" dirty="0"/>
              <a:t>klassifizieren kann.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0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de-DE" sz="2000" b="0" dirty="0" smtClean="0"/>
              <a:t>Im Tourenbereich </a:t>
            </a:r>
            <a:r>
              <a:rPr lang="de-DE" sz="2000" dirty="0" smtClean="0">
                <a:solidFill>
                  <a:srgbClr val="D63D11"/>
                </a:solidFill>
              </a:rPr>
              <a:t>relevante</a:t>
            </a:r>
            <a:r>
              <a:rPr lang="de-DE" sz="2000" b="0" dirty="0" smtClean="0"/>
              <a:t> </a:t>
            </a:r>
            <a:r>
              <a:rPr lang="de-DE" sz="2000" b="0" dirty="0" smtClean="0"/>
              <a:t>Schneearten sind: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Pulverschnee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Feuchtschnee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Nassschnee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Firn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Harsch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Oberflächenreif</a:t>
            </a:r>
            <a:endParaRPr lang="de-DE" sz="20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Schneearten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81606" y="6384519"/>
            <a:ext cx="7409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 Edlinger M</a:t>
            </a:r>
            <a:r>
              <a:rPr lang="de-DE" sz="800" i="1" dirty="0" smtClean="0">
                <a:latin typeface="TitilliumWeb" charset="0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55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3529584"/>
            <a:ext cx="3586626" cy="305409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1700" dirty="0" smtClean="0"/>
              <a:t>Pulverschnee</a:t>
            </a:r>
          </a:p>
          <a:p>
            <a:pPr>
              <a:lnSpc>
                <a:spcPct val="120000"/>
              </a:lnSpc>
            </a:pPr>
            <a:r>
              <a:rPr lang="de-DE" sz="1700" b="0" dirty="0"/>
              <a:t>I</a:t>
            </a:r>
            <a:r>
              <a:rPr lang="de-DE" sz="1700" b="0" dirty="0" smtClean="0"/>
              <a:t>st </a:t>
            </a:r>
            <a:r>
              <a:rPr lang="de-DE" sz="1700" b="0" dirty="0"/>
              <a:t>locker </a:t>
            </a:r>
            <a:endParaRPr lang="de-DE" sz="1700" b="0" dirty="0" smtClean="0"/>
          </a:p>
          <a:p>
            <a:pPr>
              <a:lnSpc>
                <a:spcPct val="120000"/>
              </a:lnSpc>
            </a:pPr>
            <a:r>
              <a:rPr lang="de-DE" sz="1700" b="0" dirty="0" smtClean="0"/>
              <a:t>Während dem Niederschlag </a:t>
            </a:r>
            <a:r>
              <a:rPr lang="de-DE" sz="1700" b="0" dirty="0"/>
              <a:t>Lockerschneelawinen </a:t>
            </a:r>
            <a:r>
              <a:rPr lang="de-DE" sz="1700" b="0" dirty="0" smtClean="0"/>
              <a:t>aus steilem Felsgelände</a:t>
            </a:r>
            <a:endParaRPr lang="de-DE" sz="1700" b="0" dirty="0"/>
          </a:p>
          <a:p>
            <a:pPr>
              <a:lnSpc>
                <a:spcPct val="120000"/>
              </a:lnSpc>
            </a:pPr>
            <a:r>
              <a:rPr lang="de-DE" sz="1700" b="0" dirty="0" smtClean="0"/>
              <a:t>Vorsicht </a:t>
            </a:r>
            <a:r>
              <a:rPr lang="de-DE" sz="1700" b="0" dirty="0"/>
              <a:t>bei </a:t>
            </a:r>
            <a:r>
              <a:rPr lang="de-DE" sz="1700" b="0" dirty="0" smtClean="0"/>
              <a:t>viel Neuschnee vor Staublawinen </a:t>
            </a:r>
            <a:r>
              <a:rPr lang="de-DE" sz="1700" b="0" dirty="0" smtClean="0"/>
              <a:t>(</a:t>
            </a:r>
            <a:r>
              <a:rPr lang="de-DE" sz="1700" b="0" dirty="0" smtClean="0"/>
              <a:t>bis </a:t>
            </a:r>
            <a:r>
              <a:rPr lang="de-DE" sz="1700" b="0" dirty="0"/>
              <a:t>zu 300 </a:t>
            </a:r>
            <a:r>
              <a:rPr lang="de-DE" sz="1700" b="0" dirty="0" smtClean="0"/>
              <a:t>km/h)</a:t>
            </a:r>
            <a:endParaRPr lang="de-DE" sz="1700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4302686" y="3529584"/>
            <a:ext cx="3586626" cy="305409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1700" dirty="0"/>
              <a:t>Feuchtschnee</a:t>
            </a:r>
          </a:p>
          <a:p>
            <a:pPr>
              <a:lnSpc>
                <a:spcPct val="120000"/>
              </a:lnSpc>
            </a:pPr>
            <a:r>
              <a:rPr lang="de-DE" sz="1700" b="0" dirty="0" smtClean="0"/>
              <a:t>Auch Pappschnee genannt</a:t>
            </a:r>
            <a:endParaRPr lang="de-DE" sz="1700" b="0" dirty="0"/>
          </a:p>
          <a:p>
            <a:pPr>
              <a:lnSpc>
                <a:spcPct val="120000"/>
              </a:lnSpc>
            </a:pPr>
            <a:r>
              <a:rPr lang="de-DE" sz="1700" b="0" dirty="0"/>
              <a:t>F</a:t>
            </a:r>
            <a:r>
              <a:rPr lang="de-DE" sz="1700" b="0" dirty="0" smtClean="0"/>
              <a:t>ällt </a:t>
            </a:r>
            <a:r>
              <a:rPr lang="de-DE" sz="1700" b="0" dirty="0"/>
              <a:t>in großen </a:t>
            </a:r>
            <a:r>
              <a:rPr lang="de-DE" sz="1700" b="0" dirty="0" smtClean="0"/>
              <a:t>Flocken bei ca.</a:t>
            </a:r>
            <a:r>
              <a:rPr lang="de-DE" sz="1700" b="0" dirty="0"/>
              <a:t> </a:t>
            </a:r>
            <a:r>
              <a:rPr lang="de-DE" sz="1700" b="0" dirty="0" smtClean="0"/>
              <a:t>-</a:t>
            </a:r>
            <a:r>
              <a:rPr lang="de-DE" sz="1700" b="0" dirty="0"/>
              <a:t>2 bis 0 °</a:t>
            </a:r>
            <a:r>
              <a:rPr lang="de-DE" sz="1700" b="0" dirty="0" smtClean="0"/>
              <a:t>C </a:t>
            </a:r>
          </a:p>
          <a:p>
            <a:pPr>
              <a:lnSpc>
                <a:spcPct val="120000"/>
              </a:lnSpc>
            </a:pPr>
            <a:r>
              <a:rPr lang="de-DE" sz="1700" b="0" dirty="0" smtClean="0"/>
              <a:t>Er </a:t>
            </a:r>
            <a:r>
              <a:rPr lang="de-DE" sz="1700" b="0" dirty="0"/>
              <a:t>ist schwer </a:t>
            </a:r>
            <a:r>
              <a:rPr lang="de-DE" sz="1700" b="0" dirty="0" smtClean="0"/>
              <a:t>und feucht </a:t>
            </a:r>
            <a:r>
              <a:rPr lang="de-DE" sz="1700" b="0" dirty="0"/>
              <a:t>und lässt sich gut </a:t>
            </a:r>
            <a:r>
              <a:rPr lang="de-DE" sz="1700" b="0" dirty="0" smtClean="0"/>
              <a:t>ballen</a:t>
            </a:r>
            <a:endParaRPr lang="de-DE" sz="1700" b="0" dirty="0"/>
          </a:p>
          <a:p>
            <a:pPr>
              <a:lnSpc>
                <a:spcPct val="120000"/>
              </a:lnSpc>
            </a:pPr>
            <a:r>
              <a:rPr lang="de-DE" sz="1700" b="0" dirty="0"/>
              <a:t>Feuchter Schnee ist </a:t>
            </a:r>
            <a:r>
              <a:rPr lang="de-DE" sz="1700" b="0" dirty="0" smtClean="0"/>
              <a:t>gebunden (Schneebrett)</a:t>
            </a:r>
            <a:endParaRPr lang="de-DE" sz="1700" b="0" dirty="0"/>
          </a:p>
          <a:p>
            <a:pPr>
              <a:lnSpc>
                <a:spcPct val="120000"/>
              </a:lnSpc>
            </a:pPr>
            <a:endParaRPr lang="de-DE" sz="1700" b="0" dirty="0"/>
          </a:p>
        </p:txBody>
      </p:sp>
      <p:sp>
        <p:nvSpPr>
          <p:cNvPr id="4" name="Inhaltsplatzhalter 3"/>
          <p:cNvSpPr>
            <a:spLocks noGrp="1"/>
          </p:cNvSpPr>
          <p:nvPr>
            <p:ph idx="11"/>
          </p:nvPr>
        </p:nvSpPr>
        <p:spPr>
          <a:xfrm>
            <a:off x="8245031" y="3529584"/>
            <a:ext cx="3586626" cy="305409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1700" dirty="0"/>
              <a:t>Nassschnee</a:t>
            </a:r>
          </a:p>
          <a:p>
            <a:pPr>
              <a:lnSpc>
                <a:spcPct val="120000"/>
              </a:lnSpc>
            </a:pPr>
            <a:r>
              <a:rPr lang="de-DE" sz="1700" b="0" dirty="0" smtClean="0"/>
              <a:t>Entsteht </a:t>
            </a:r>
            <a:r>
              <a:rPr lang="de-DE" sz="1700" b="0" dirty="0"/>
              <a:t>bei hohen </a:t>
            </a:r>
            <a:r>
              <a:rPr lang="de-DE" sz="1700" b="0" dirty="0" smtClean="0"/>
              <a:t>Temperaturen (</a:t>
            </a:r>
            <a:r>
              <a:rPr lang="de-DE" sz="1700" b="0" dirty="0" smtClean="0"/>
              <a:t>z.B.: </a:t>
            </a:r>
            <a:r>
              <a:rPr lang="de-DE" sz="1700" b="0" dirty="0"/>
              <a:t>Warmlufteinbruch), </a:t>
            </a:r>
            <a:r>
              <a:rPr lang="de-DE" sz="1700" b="0" dirty="0" smtClean="0"/>
              <a:t>Regen, Sonneneinstrahlung</a:t>
            </a:r>
            <a:endParaRPr lang="de-DE" sz="1700" b="0" dirty="0"/>
          </a:p>
          <a:p>
            <a:pPr>
              <a:lnSpc>
                <a:spcPct val="120000"/>
              </a:lnSpc>
            </a:pPr>
            <a:r>
              <a:rPr lang="de-DE" sz="1700" b="0" dirty="0" smtClean="0"/>
              <a:t>Wieder gefrorener Nassschnee ist </a:t>
            </a:r>
            <a:r>
              <a:rPr lang="de-DE" sz="1700" b="0" dirty="0"/>
              <a:t>fest und deshalb </a:t>
            </a:r>
            <a:r>
              <a:rPr lang="de-DE" sz="1700" b="0" dirty="0" smtClean="0"/>
              <a:t>lawinensicher</a:t>
            </a:r>
            <a:endParaRPr lang="de-DE" sz="1700" b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Schneearten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28" y="923543"/>
            <a:ext cx="2576285" cy="2606041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42" y="923543"/>
            <a:ext cx="2576163" cy="260604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 r="9570"/>
          <a:stretch/>
        </p:blipFill>
        <p:spPr>
          <a:xfrm>
            <a:off x="8330120" y="923543"/>
            <a:ext cx="2607474" cy="260604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0240755" y="6368236"/>
            <a:ext cx="18117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Black </a:t>
            </a:r>
            <a:r>
              <a:rPr lang="de-DE" sz="800" i="1" dirty="0" err="1" smtClean="0">
                <a:latin typeface="TitilliumWeb" charset="0"/>
              </a:rPr>
              <a:t>Crows</a:t>
            </a:r>
            <a:r>
              <a:rPr lang="de-DE" sz="800" i="1" dirty="0" smtClean="0">
                <a:latin typeface="TitilliumWeb" charset="0"/>
              </a:rPr>
              <a:t>/</a:t>
            </a:r>
            <a:r>
              <a:rPr lang="de-DE" sz="800" i="1" dirty="0" err="1" smtClean="0">
                <a:latin typeface="TitilliumWeb" charset="0"/>
              </a:rPr>
              <a:t>shorty</a:t>
            </a:r>
            <a:r>
              <a:rPr lang="de-DE" sz="800" i="1" dirty="0" smtClean="0">
                <a:latin typeface="TitilliumWeb" charset="0"/>
              </a:rPr>
              <a:t> </a:t>
            </a:r>
            <a:r>
              <a:rPr lang="de-DE" sz="800" i="1" dirty="0" err="1" smtClean="0">
                <a:latin typeface="TitilliumWeb" charset="0"/>
              </a:rPr>
              <a:t>the</a:t>
            </a:r>
            <a:r>
              <a:rPr lang="de-DE" sz="800" i="1" dirty="0" smtClean="0">
                <a:latin typeface="TitilliumWeb" charset="0"/>
              </a:rPr>
              <a:t>/SLF </a:t>
            </a:r>
            <a:r>
              <a:rPr lang="de-DE" sz="800" i="1" dirty="0" err="1" smtClean="0">
                <a:latin typeface="TitilliumWeb" charset="0"/>
              </a:rPr>
              <a:t>With</a:t>
            </a:r>
            <a:r>
              <a:rPr lang="de-DE" sz="800" i="1" dirty="0" smtClean="0">
                <a:latin typeface="TitilliumWeb" charset="0"/>
              </a:rPr>
              <a:t> </a:t>
            </a:r>
            <a:r>
              <a:rPr lang="de-DE" sz="800" i="1" dirty="0" err="1" smtClean="0">
                <a:latin typeface="TitilliumWeb" charset="0"/>
              </a:rPr>
              <a:t>Risk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753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3657600"/>
            <a:ext cx="3251539" cy="292608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1700" dirty="0" smtClean="0"/>
              <a:t>Firn</a:t>
            </a:r>
          </a:p>
          <a:p>
            <a:pPr>
              <a:lnSpc>
                <a:spcPct val="100000"/>
              </a:lnSpc>
            </a:pPr>
            <a:r>
              <a:rPr lang="de-DE" sz="1700" b="0" dirty="0"/>
              <a:t>D</a:t>
            </a:r>
            <a:r>
              <a:rPr lang="de-DE" sz="1700" b="0" dirty="0" smtClean="0"/>
              <a:t>urch </a:t>
            </a:r>
            <a:r>
              <a:rPr lang="de-DE" sz="1700" b="0" dirty="0"/>
              <a:t>Schmelz- </a:t>
            </a:r>
            <a:r>
              <a:rPr lang="de-DE" sz="1700" b="0" dirty="0" smtClean="0"/>
              <a:t>und Gefriervorgänge</a:t>
            </a:r>
            <a:r>
              <a:rPr lang="de-DE" sz="1700" b="0" dirty="0"/>
              <a:t> </a:t>
            </a:r>
            <a:r>
              <a:rPr lang="de-DE" sz="1700" b="0" dirty="0" smtClean="0"/>
              <a:t>stark verdichteter Altschnee</a:t>
            </a:r>
          </a:p>
          <a:p>
            <a:pPr>
              <a:lnSpc>
                <a:spcPct val="100000"/>
              </a:lnSpc>
            </a:pPr>
            <a:r>
              <a:rPr lang="de-DE" sz="1700" b="0" dirty="0" smtClean="0"/>
              <a:t>Eine </a:t>
            </a:r>
            <a:r>
              <a:rPr lang="de-DE" sz="1700" b="0" dirty="0"/>
              <a:t>Vorstufe </a:t>
            </a:r>
            <a:r>
              <a:rPr lang="de-DE" sz="1700" b="0" dirty="0" smtClean="0"/>
              <a:t>der Entwicklung </a:t>
            </a:r>
            <a:r>
              <a:rPr lang="de-DE" sz="1700" b="0" dirty="0"/>
              <a:t>des Gletschereises</a:t>
            </a:r>
          </a:p>
          <a:p>
            <a:pPr>
              <a:lnSpc>
                <a:spcPct val="120000"/>
              </a:lnSpc>
            </a:pPr>
            <a:endParaRPr lang="de-DE" sz="2000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4055798" y="3657600"/>
            <a:ext cx="3231970" cy="292608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1700" dirty="0" smtClean="0"/>
              <a:t>Harsch</a:t>
            </a:r>
            <a:endParaRPr lang="de-DE" sz="1700" dirty="0"/>
          </a:p>
          <a:p>
            <a:pPr>
              <a:lnSpc>
                <a:spcPct val="100000"/>
              </a:lnSpc>
            </a:pPr>
            <a:r>
              <a:rPr lang="de-DE" sz="1700" b="0" dirty="0"/>
              <a:t>E</a:t>
            </a:r>
            <a:r>
              <a:rPr lang="de-DE" sz="1700" b="0" dirty="0" smtClean="0"/>
              <a:t>ine </a:t>
            </a:r>
            <a:r>
              <a:rPr lang="de-DE" sz="1700" b="0" dirty="0"/>
              <a:t>durch Schmelz- </a:t>
            </a:r>
            <a:r>
              <a:rPr lang="de-DE" sz="1700" b="0" dirty="0" smtClean="0"/>
              <a:t>und Gefrierprozesse </a:t>
            </a:r>
            <a:r>
              <a:rPr lang="de-DE" sz="1700" b="0" dirty="0"/>
              <a:t>oder </a:t>
            </a:r>
            <a:r>
              <a:rPr lang="de-DE" sz="1700" b="0" dirty="0" smtClean="0"/>
              <a:t>durch Wind </a:t>
            </a:r>
            <a:r>
              <a:rPr lang="de-DE" sz="1700" b="0" dirty="0"/>
              <a:t>stark verfestigte </a:t>
            </a:r>
            <a:r>
              <a:rPr lang="de-DE" sz="1700" b="0" dirty="0" smtClean="0"/>
              <a:t>Schneeschicht</a:t>
            </a:r>
            <a:endParaRPr lang="de-DE" sz="1700" b="0" dirty="0"/>
          </a:p>
          <a:p>
            <a:pPr>
              <a:lnSpc>
                <a:spcPct val="120000"/>
              </a:lnSpc>
            </a:pPr>
            <a:endParaRPr lang="de-DE" sz="2000" b="0" dirty="0"/>
          </a:p>
        </p:txBody>
      </p:sp>
      <p:sp>
        <p:nvSpPr>
          <p:cNvPr id="4" name="Inhaltsplatzhalter 3"/>
          <p:cNvSpPr>
            <a:spLocks noGrp="1"/>
          </p:cNvSpPr>
          <p:nvPr>
            <p:ph idx="11"/>
          </p:nvPr>
        </p:nvSpPr>
        <p:spPr>
          <a:xfrm>
            <a:off x="7731686" y="3657600"/>
            <a:ext cx="4192090" cy="292608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1700" dirty="0" smtClean="0"/>
              <a:t>Oberflächenreif</a:t>
            </a:r>
            <a:endParaRPr lang="de-DE" sz="1700" dirty="0"/>
          </a:p>
          <a:p>
            <a:pPr>
              <a:lnSpc>
                <a:spcPct val="120000"/>
              </a:lnSpc>
            </a:pPr>
            <a:r>
              <a:rPr lang="de-DE" sz="1700" b="0" dirty="0" smtClean="0"/>
              <a:t>Bildung bei </a:t>
            </a:r>
            <a:r>
              <a:rPr lang="de-DE" sz="1700" b="0" dirty="0"/>
              <a:t>kalten sternenklaren Nächten </a:t>
            </a:r>
            <a:endParaRPr lang="de-DE" sz="1700" b="0" dirty="0" smtClean="0"/>
          </a:p>
          <a:p>
            <a:pPr>
              <a:lnSpc>
                <a:spcPct val="120000"/>
              </a:lnSpc>
            </a:pPr>
            <a:r>
              <a:rPr lang="de-DE" sz="1700" b="0" dirty="0" smtClean="0"/>
              <a:t>In Sonnenhängen schmilzt er </a:t>
            </a:r>
            <a:r>
              <a:rPr lang="de-DE" sz="1700" b="0" dirty="0"/>
              <a:t>meistens </a:t>
            </a:r>
            <a:r>
              <a:rPr lang="de-DE" sz="1700" b="0" dirty="0" smtClean="0"/>
              <a:t>weg, in </a:t>
            </a:r>
            <a:r>
              <a:rPr lang="de-DE" sz="1700" b="0" dirty="0" smtClean="0"/>
              <a:t>Schattenhängen kann er anwachsen </a:t>
            </a:r>
            <a:r>
              <a:rPr lang="de-DE" sz="1700" b="0" dirty="0"/>
              <a:t>und erhalten </a:t>
            </a:r>
            <a:r>
              <a:rPr lang="de-DE" sz="1700" b="0" dirty="0" smtClean="0"/>
              <a:t>bleiben</a:t>
            </a:r>
          </a:p>
          <a:p>
            <a:pPr>
              <a:lnSpc>
                <a:spcPct val="120000"/>
              </a:lnSpc>
            </a:pPr>
            <a:r>
              <a:rPr lang="de-DE" sz="1700" b="0" dirty="0" smtClean="0"/>
              <a:t>Eingeschneiter Oberflächenreif ist die perfekte Schwachschicht</a:t>
            </a:r>
            <a:endParaRPr lang="de-DE" sz="1700" b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Schneearten</a:t>
            </a:r>
          </a:p>
        </p:txBody>
      </p:sp>
      <p:sp>
        <p:nvSpPr>
          <p:cNvPr id="9" name="Rechteck 8"/>
          <p:cNvSpPr/>
          <p:nvPr/>
        </p:nvSpPr>
        <p:spPr>
          <a:xfrm>
            <a:off x="10240755" y="6368236"/>
            <a:ext cx="1463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>
                <a:latin typeface="TitilliumWeb" charset="0"/>
              </a:rPr>
              <a:t>© 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r>
              <a:rPr lang="de-DE" sz="800" i="1" dirty="0" smtClean="0">
                <a:latin typeface="TitilliumWeb" charset="0"/>
              </a:rPr>
              <a:t>/SLF </a:t>
            </a:r>
            <a:r>
              <a:rPr lang="de-DE" sz="800" i="1" dirty="0" err="1" smtClean="0">
                <a:latin typeface="TitilliumWeb" charset="0"/>
              </a:rPr>
              <a:t>With</a:t>
            </a:r>
            <a:r>
              <a:rPr lang="de-DE" sz="800" i="1" dirty="0" smtClean="0">
                <a:latin typeface="TitilliumWeb" charset="0"/>
              </a:rPr>
              <a:t> </a:t>
            </a:r>
            <a:r>
              <a:rPr lang="de-DE" sz="800" i="1" dirty="0" err="1" smtClean="0">
                <a:latin typeface="TitilliumWeb" charset="0"/>
              </a:rPr>
              <a:t>Risk</a:t>
            </a:r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171" y="923543"/>
            <a:ext cx="3369173" cy="2734057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08" t="36044" r="708" b="3342"/>
          <a:stretch/>
        </p:blipFill>
        <p:spPr>
          <a:xfrm>
            <a:off x="4147576" y="923543"/>
            <a:ext cx="2998163" cy="2734057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r="11145"/>
          <a:stretch/>
        </p:blipFill>
        <p:spPr>
          <a:xfrm>
            <a:off x="481281" y="923543"/>
            <a:ext cx="3009658" cy="273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47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/>
            </a:r>
            <a:br>
              <a:rPr lang="de-DE" dirty="0" smtClean="0">
                <a:solidFill>
                  <a:srgbClr val="D63D11"/>
                </a:solidFill>
              </a:rPr>
            </a:br>
            <a:r>
              <a:rPr lang="de-DE" dirty="0" smtClean="0">
                <a:solidFill>
                  <a:srgbClr val="D63D11"/>
                </a:solidFill>
              </a:rPr>
              <a:t>Kurzfilme </a:t>
            </a:r>
            <a:r>
              <a:rPr lang="mr-IN" dirty="0" smtClean="0">
                <a:solidFill>
                  <a:srgbClr val="D63D11"/>
                </a:solidFill>
              </a:rPr>
              <a:t>–</a:t>
            </a:r>
            <a:r>
              <a:rPr lang="de-DE" dirty="0" smtClean="0">
                <a:solidFill>
                  <a:srgbClr val="D63D11"/>
                </a:solidFill>
              </a:rPr>
              <a:t> Schneedecke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85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847753"/>
            <a:ext cx="2933700" cy="1215178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961065" y="2686051"/>
            <a:ext cx="6811335" cy="337320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AT" sz="4000" dirty="0" smtClean="0">
                <a:solidFill>
                  <a:srgbClr val="D63D11"/>
                </a:solidFill>
              </a:rPr>
              <a:t>Autoren von W3</a:t>
            </a:r>
            <a:r>
              <a:rPr lang="de-AT" b="0" dirty="0" smtClean="0">
                <a:solidFill>
                  <a:srgbClr val="D63D11"/>
                </a:solidFill>
              </a:rPr>
              <a:t>:</a:t>
            </a:r>
            <a:endParaRPr lang="de-AT" b="0" dirty="0"/>
          </a:p>
          <a:p>
            <a:pPr>
              <a:buFont typeface="Wingdings" charset="2"/>
              <a:buChar char="§"/>
            </a:pPr>
            <a:r>
              <a:rPr lang="de-AT" b="0" dirty="0"/>
              <a:t>Martin Edlinger </a:t>
            </a:r>
            <a:r>
              <a:rPr lang="de-AT" sz="2200" b="0" dirty="0"/>
              <a:t>- 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Bernd Zenke </a:t>
            </a:r>
            <a:r>
              <a:rPr lang="de-AT" sz="2200" b="0" dirty="0"/>
              <a:t>– Lawinenwarner LWD Bayern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Arno </a:t>
            </a:r>
            <a:r>
              <a:rPr lang="de-AT" b="0" dirty="0" err="1"/>
              <a:t>Studeregger</a:t>
            </a:r>
            <a:r>
              <a:rPr lang="de-AT" sz="2200" b="0" dirty="0"/>
              <a:t> – Lawinenwarner LWD </a:t>
            </a:r>
            <a:r>
              <a:rPr lang="de-AT" sz="2200" b="0" dirty="0" err="1"/>
              <a:t>Stmk</a:t>
            </a:r>
            <a:r>
              <a:rPr lang="de-AT" sz="2200" b="0" dirty="0"/>
              <a:t>/NÖ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Marcellus </a:t>
            </a:r>
            <a:r>
              <a:rPr lang="de-AT" b="0" dirty="0" err="1"/>
              <a:t>Schreilechner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200" b="0" dirty="0"/>
              <a:t>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Christoph Mitterer </a:t>
            </a:r>
            <a:r>
              <a:rPr lang="de-AT" sz="2000" b="0" dirty="0"/>
              <a:t>– Wissenschaftler UNI Innsbruck </a:t>
            </a:r>
            <a:endParaRPr lang="de-AT" sz="2000" b="0" dirty="0" smtClean="0"/>
          </a:p>
          <a:p>
            <a:pPr>
              <a:buFont typeface="Wingdings" charset="2"/>
              <a:buChar char="§"/>
            </a:pPr>
            <a:r>
              <a:rPr lang="de-AT" b="0" dirty="0" smtClean="0"/>
              <a:t>Dr</a:t>
            </a:r>
            <a:r>
              <a:rPr lang="de-AT" b="0" dirty="0"/>
              <a:t>. Renate Renner </a:t>
            </a:r>
            <a:r>
              <a:rPr lang="de-AT" sz="2000" b="0" dirty="0"/>
              <a:t>– Wissenschaftler UNI Graz (u.a. Risikokommunikation)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Frans van der Kallen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 und  </a:t>
            </a:r>
            <a:r>
              <a:rPr lang="de-AT" sz="2000" b="0" dirty="0"/>
              <a:t>Facharzt für Psychiatrie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Helmuth </a:t>
            </a:r>
            <a:r>
              <a:rPr lang="de-AT" b="0" dirty="0" err="1"/>
              <a:t>Preslmaier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000" b="0" dirty="0" smtClean="0"/>
              <a:t>Instruktor Skihochtouren</a:t>
            </a:r>
            <a:endParaRPr lang="de-AT" sz="2000" b="0" dirty="0"/>
          </a:p>
          <a:p>
            <a:pPr>
              <a:buFont typeface="Wingdings" charset="2"/>
              <a:buChar char="§"/>
            </a:pPr>
            <a:r>
              <a:rPr lang="de-AT" b="0" dirty="0" smtClean="0"/>
              <a:t>Gregor Krenn </a:t>
            </a:r>
            <a:r>
              <a:rPr lang="de-AT" sz="2000" b="0" dirty="0"/>
              <a:t>– Berg- und Skiführer, LVS Experte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Mag. Peter </a:t>
            </a:r>
            <a:r>
              <a:rPr lang="de-AT" b="0" dirty="0" smtClean="0"/>
              <a:t>Gebetsberger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</a:t>
            </a:r>
          </a:p>
          <a:p>
            <a:pPr>
              <a:buFont typeface="Wingdings" charset="2"/>
              <a:buChar char="§"/>
            </a:pPr>
            <a:r>
              <a:rPr lang="de-AT" sz="2700" b="0" dirty="0" smtClean="0"/>
              <a:t>Dr. Bernd </a:t>
            </a:r>
            <a:r>
              <a:rPr lang="de-AT" sz="2700" b="0" dirty="0" err="1" smtClean="0"/>
              <a:t>Heschl</a:t>
            </a:r>
            <a:r>
              <a:rPr lang="de-AT" sz="2700" b="0" dirty="0" smtClean="0"/>
              <a:t> </a:t>
            </a:r>
            <a:r>
              <a:rPr lang="de-AT" sz="2000" b="0" dirty="0" smtClean="0"/>
              <a:t>- Alpinmediziner</a:t>
            </a:r>
            <a:endParaRPr lang="de-AT" sz="20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772400" y="4315614"/>
            <a:ext cx="2933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b="1" dirty="0" smtClean="0">
                <a:solidFill>
                  <a:srgbClr val="D63D11"/>
                </a:solidFill>
              </a:rPr>
              <a:t>Gefördert vom Bundesministerium für Landesverteidigung und Sport </a:t>
            </a:r>
            <a:r>
              <a:rPr lang="de-AT" sz="1400" dirty="0" smtClean="0">
                <a:solidFill>
                  <a:srgbClr val="D63D11"/>
                </a:solidFill>
              </a:rPr>
              <a:t> </a:t>
            </a:r>
            <a:endParaRPr lang="de-DE" sz="14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038" y="1406894"/>
            <a:ext cx="2380561" cy="14469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008039" y="2853821"/>
            <a:ext cx="23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smtClean="0">
                <a:solidFill>
                  <a:schemeClr val="bg1"/>
                </a:solidFill>
              </a:rPr>
              <a:t>www.naturfreunde.at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772401" y="6252953"/>
            <a:ext cx="29336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Grafiken und Fotos sind urheberrechtlich geschützt und  dürfen nur in Verbindung dieses </a:t>
            </a:r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Vortrages verwendet werden. © 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NFÖ</a:t>
            </a:r>
            <a:endParaRPr lang="de-DE" sz="800" i="1" dirty="0">
              <a:solidFill>
                <a:schemeClr val="bg1"/>
              </a:solidFill>
              <a:latin typeface="TitilliumWe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6333812" cy="52222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b="0" dirty="0" smtClean="0"/>
              <a:t>Lawinen </a:t>
            </a:r>
            <a:r>
              <a:rPr lang="de-DE" b="0" dirty="0"/>
              <a:t>aus </a:t>
            </a:r>
            <a:r>
              <a:rPr lang="de-DE" dirty="0">
                <a:solidFill>
                  <a:srgbClr val="D63D11"/>
                </a:solidFill>
              </a:rPr>
              <a:t>gebundenem</a:t>
            </a:r>
            <a:r>
              <a:rPr lang="de-DE" b="0" dirty="0"/>
              <a:t> </a:t>
            </a:r>
            <a:r>
              <a:rPr lang="de-DE" b="0" dirty="0" smtClean="0"/>
              <a:t>Schnee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Starker </a:t>
            </a:r>
            <a:r>
              <a:rPr lang="de-DE" b="0" dirty="0" smtClean="0"/>
              <a:t>innerer </a:t>
            </a:r>
            <a:r>
              <a:rPr lang="de-DE" dirty="0">
                <a:solidFill>
                  <a:srgbClr val="D63D11"/>
                </a:solidFill>
              </a:rPr>
              <a:t>Zusammenhang</a:t>
            </a:r>
            <a:r>
              <a:rPr lang="de-DE" b="0" dirty="0"/>
              <a:t> und </a:t>
            </a:r>
            <a:r>
              <a:rPr lang="de-DE" b="0" dirty="0" smtClean="0"/>
              <a:t>ausgeprägten Schichtentrennung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b="0" dirty="0" smtClean="0"/>
              <a:t>Voraussetzungen für </a:t>
            </a:r>
            <a:r>
              <a:rPr lang="de-DE" dirty="0" smtClean="0">
                <a:solidFill>
                  <a:srgbClr val="D63D11"/>
                </a:solidFill>
              </a:rPr>
              <a:t>Abgang </a:t>
            </a:r>
            <a:r>
              <a:rPr lang="de-DE" dirty="0">
                <a:solidFill>
                  <a:srgbClr val="D63D11"/>
                </a:solidFill>
              </a:rPr>
              <a:t>eines </a:t>
            </a:r>
            <a:r>
              <a:rPr lang="de-DE" dirty="0" smtClean="0">
                <a:solidFill>
                  <a:srgbClr val="D63D11"/>
                </a:solidFill>
              </a:rPr>
              <a:t>Schneebretts</a:t>
            </a:r>
            <a:r>
              <a:rPr lang="de-DE" b="0" dirty="0" smtClean="0"/>
              <a:t>:</a:t>
            </a:r>
            <a:endParaRPr lang="de-DE" b="0" dirty="0" smtClean="0"/>
          </a:p>
          <a:p>
            <a:pPr lvl="1">
              <a:lnSpc>
                <a:spcPct val="120000"/>
              </a:lnSpc>
            </a:pPr>
            <a:r>
              <a:rPr lang="de-DE" dirty="0" smtClean="0"/>
              <a:t>Gebundener </a:t>
            </a:r>
            <a:r>
              <a:rPr lang="de-DE" dirty="0" smtClean="0"/>
              <a:t>Schnee 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Darunter </a:t>
            </a:r>
            <a:r>
              <a:rPr lang="de-DE" dirty="0"/>
              <a:t>eine Schwachschicht (z.B. eingeschneiter </a:t>
            </a:r>
            <a:r>
              <a:rPr lang="de-DE" dirty="0" smtClean="0"/>
              <a:t>Oberflächenreif)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Gewisse Steilheit (ab 30°)</a:t>
            </a:r>
            <a:endParaRPr lang="de-DE" dirty="0"/>
          </a:p>
          <a:p>
            <a:pPr>
              <a:lnSpc>
                <a:spcPct val="120000"/>
              </a:lnSpc>
            </a:pPr>
            <a:r>
              <a:rPr lang="de-DE" b="0" dirty="0" err="1" smtClean="0"/>
              <a:t>Anrissbereiche</a:t>
            </a:r>
            <a:r>
              <a:rPr lang="de-DE" b="0" dirty="0" smtClean="0"/>
              <a:t> </a:t>
            </a:r>
            <a:r>
              <a:rPr lang="de-DE" b="0" dirty="0"/>
              <a:t>von </a:t>
            </a:r>
            <a:r>
              <a:rPr lang="de-DE" b="0" dirty="0" smtClean="0"/>
              <a:t>Schneebrettern </a:t>
            </a:r>
            <a:r>
              <a:rPr lang="de-DE" dirty="0" smtClean="0">
                <a:solidFill>
                  <a:srgbClr val="D63D11"/>
                </a:solidFill>
              </a:rPr>
              <a:t>meist ab 30° </a:t>
            </a:r>
            <a:r>
              <a:rPr lang="de-DE" b="0" dirty="0" smtClean="0"/>
              <a:t>bis 50° Steilheit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b="0" dirty="0"/>
              <a:t>Auch von </a:t>
            </a:r>
            <a:r>
              <a:rPr lang="de-DE" b="0" dirty="0" smtClean="0"/>
              <a:t>flachen Bereichen auslösbar - </a:t>
            </a:r>
            <a:r>
              <a:rPr lang="de-DE" dirty="0" smtClean="0">
                <a:solidFill>
                  <a:srgbClr val="D63D11"/>
                </a:solidFill>
              </a:rPr>
              <a:t>Fernauslösung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Die </a:t>
            </a:r>
            <a:r>
              <a:rPr lang="de-DE" dirty="0" smtClean="0">
                <a:solidFill>
                  <a:srgbClr val="D63D11"/>
                </a:solidFill>
              </a:rPr>
              <a:t>Bruchfortpflanzung</a:t>
            </a:r>
            <a:r>
              <a:rPr lang="de-DE" b="0" dirty="0" smtClean="0"/>
              <a:t> innerhalb </a:t>
            </a:r>
            <a:r>
              <a:rPr lang="de-DE" b="0" dirty="0"/>
              <a:t>der </a:t>
            </a:r>
            <a:r>
              <a:rPr lang="de-DE" b="0" dirty="0" smtClean="0"/>
              <a:t>Schwachschicht</a:t>
            </a: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Schneebrettlawine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53" y="897681"/>
            <a:ext cx="5497847" cy="596687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53" y="4214994"/>
            <a:ext cx="2081898" cy="264956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0683705" y="6457089"/>
            <a:ext cx="14173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Sojer</a:t>
            </a:r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Studeregger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A.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5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1433"/>
            <a:ext cx="7955424" cy="5966567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6145162" y="1270001"/>
            <a:ext cx="5686094" cy="522224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de-DE" b="0" dirty="0"/>
              <a:t>Die </a:t>
            </a:r>
            <a:r>
              <a:rPr lang="de-DE" dirty="0">
                <a:solidFill>
                  <a:srgbClr val="D63D11"/>
                </a:solidFill>
              </a:rPr>
              <a:t>typische Skifahrerlawine </a:t>
            </a:r>
            <a:r>
              <a:rPr lang="de-DE" b="0" dirty="0"/>
              <a:t>ist nicht groß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rgbClr val="D63D11"/>
                </a:solidFill>
              </a:rPr>
              <a:t>Fernauslösungen</a:t>
            </a:r>
            <a:r>
              <a:rPr lang="de-DE" b="0" dirty="0"/>
              <a:t> von Schneebrettern meist dann, wenn mehrere ungünstige Faktoren zusammentreffen (z.B. sehr starke Niederschläge, viel Wind, kalt) </a:t>
            </a:r>
          </a:p>
          <a:p>
            <a:pPr>
              <a:lnSpc>
                <a:spcPct val="120000"/>
              </a:lnSpc>
            </a:pPr>
            <a:r>
              <a:rPr lang="de-DE" b="0" dirty="0"/>
              <a:t>Die Gefahr von Fernauslösungen wird in den </a:t>
            </a:r>
            <a:r>
              <a:rPr lang="de-DE" dirty="0">
                <a:solidFill>
                  <a:srgbClr val="D63D11"/>
                </a:solidFill>
              </a:rPr>
              <a:t>Lawinenlageberichten</a:t>
            </a:r>
            <a:r>
              <a:rPr lang="de-DE" b="0" dirty="0"/>
              <a:t> </a:t>
            </a:r>
            <a:r>
              <a:rPr lang="de-DE" b="0" dirty="0" smtClean="0"/>
              <a:t>beschrieben</a:t>
            </a:r>
          </a:p>
          <a:p>
            <a:pPr>
              <a:lnSpc>
                <a:spcPct val="120000"/>
              </a:lnSpc>
            </a:pPr>
            <a:endParaRPr lang="de-DE" b="0" dirty="0"/>
          </a:p>
          <a:p>
            <a:pPr>
              <a:lnSpc>
                <a:spcPct val="120000"/>
              </a:lnSpc>
            </a:pPr>
            <a:r>
              <a:rPr lang="de-DE" b="0" dirty="0"/>
              <a:t>Kennzeichen einer </a:t>
            </a:r>
            <a:r>
              <a:rPr lang="de-DE" dirty="0">
                <a:solidFill>
                  <a:srgbClr val="D63D11"/>
                </a:solidFill>
              </a:rPr>
              <a:t>Schneebrettlawine</a:t>
            </a:r>
            <a:r>
              <a:rPr lang="de-DE" b="0" dirty="0"/>
              <a:t> sind </a:t>
            </a:r>
            <a:r>
              <a:rPr lang="de-DE" b="0" dirty="0" smtClean="0"/>
              <a:t>zusammenfassend</a:t>
            </a:r>
            <a:r>
              <a:rPr lang="de-DE" b="0" dirty="0"/>
              <a:t>: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Scharfkantiger Anriss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Löst sich als </a:t>
            </a:r>
            <a:r>
              <a:rPr lang="de-DE" dirty="0" smtClean="0"/>
              <a:t>Tafel (gesamter Hang)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Schwachschicht </a:t>
            </a:r>
            <a:r>
              <a:rPr lang="de-DE" dirty="0"/>
              <a:t>vorhanden </a:t>
            </a:r>
            <a:endParaRPr lang="de-DE" dirty="0" smtClean="0"/>
          </a:p>
          <a:p>
            <a:pPr lvl="1">
              <a:lnSpc>
                <a:spcPct val="120000"/>
              </a:lnSpc>
            </a:pPr>
            <a:r>
              <a:rPr lang="de-DE" dirty="0" smtClean="0"/>
              <a:t>Explosionsartige </a:t>
            </a:r>
            <a:r>
              <a:rPr lang="de-DE" dirty="0"/>
              <a:t>Auslösung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Innerhalb kürzester Zeit sehr hohe Geschwindigkeit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Auslösung im Speziellen an Stellen mit geringer </a:t>
            </a:r>
            <a:r>
              <a:rPr lang="de-DE" dirty="0" smtClean="0"/>
              <a:t>Schneemächtigkeit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de-DE" dirty="0" smtClean="0"/>
          </a:p>
          <a:p>
            <a:pPr>
              <a:lnSpc>
                <a:spcPct val="120000"/>
              </a:lnSpc>
            </a:pPr>
            <a:r>
              <a:rPr lang="de-DE" sz="3100" b="0" dirty="0" smtClean="0"/>
              <a:t>Im </a:t>
            </a:r>
            <a:r>
              <a:rPr lang="de-DE" sz="3100" b="0" dirty="0"/>
              <a:t>Tourenbereich die </a:t>
            </a:r>
            <a:r>
              <a:rPr lang="de-DE" sz="3100" dirty="0">
                <a:solidFill>
                  <a:srgbClr val="D63D11"/>
                </a:solidFill>
              </a:rPr>
              <a:t>gefährlichste </a:t>
            </a:r>
            <a:r>
              <a:rPr lang="de-DE" sz="3100" dirty="0" smtClean="0">
                <a:solidFill>
                  <a:srgbClr val="D63D11"/>
                </a:solidFill>
              </a:rPr>
              <a:t>Lawine</a:t>
            </a:r>
            <a:r>
              <a:rPr lang="de-DE" sz="3100" b="0" dirty="0" smtClean="0"/>
              <a:t>!</a:t>
            </a:r>
            <a:endParaRPr lang="de-DE" sz="25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Schneebrettlawine</a:t>
            </a:r>
          </a:p>
        </p:txBody>
      </p:sp>
      <p:sp>
        <p:nvSpPr>
          <p:cNvPr id="6" name="Rechteck 5"/>
          <p:cNvSpPr/>
          <p:nvPr/>
        </p:nvSpPr>
        <p:spPr>
          <a:xfrm>
            <a:off x="0" y="6492241"/>
            <a:ext cx="73609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</a:t>
            </a:r>
            <a:r>
              <a:rPr lang="de-DE" sz="800" dirty="0" err="1">
                <a:solidFill>
                  <a:schemeClr val="bg1"/>
                </a:solidFill>
              </a:rPr>
              <a:t>shorty</a:t>
            </a:r>
            <a:r>
              <a:rPr lang="de-DE" sz="800" dirty="0">
                <a:solidFill>
                  <a:schemeClr val="bg1"/>
                </a:solidFill>
              </a:rPr>
              <a:t> </a:t>
            </a:r>
            <a:r>
              <a:rPr lang="de-DE" sz="800" dirty="0" err="1">
                <a:solidFill>
                  <a:schemeClr val="bg1"/>
                </a:solidFill>
              </a:rPr>
              <a:t>the</a:t>
            </a:r>
            <a:r>
              <a:rPr lang="de-DE" sz="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756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4076"/>
            <a:ext cx="8485574" cy="5953923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6184490" y="1270001"/>
            <a:ext cx="5646765" cy="522224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de-DE" b="0" dirty="0" smtClean="0"/>
              <a:t>Auslösung erfolgt </a:t>
            </a:r>
            <a:r>
              <a:rPr lang="de-DE" b="0" dirty="0"/>
              <a:t>durch einen </a:t>
            </a:r>
            <a:r>
              <a:rPr lang="de-DE" dirty="0">
                <a:solidFill>
                  <a:srgbClr val="D63D11"/>
                </a:solidFill>
              </a:rPr>
              <a:t>Bindungsverlust</a:t>
            </a:r>
            <a:r>
              <a:rPr lang="de-DE" b="0" dirty="0"/>
              <a:t> zwischen lockeren </a:t>
            </a:r>
            <a:r>
              <a:rPr lang="de-DE" b="0" dirty="0" smtClean="0"/>
              <a:t>Schneekristallen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b="0" dirty="0" smtClean="0"/>
              <a:t>Meist </a:t>
            </a:r>
            <a:r>
              <a:rPr lang="de-DE" dirty="0">
                <a:solidFill>
                  <a:srgbClr val="D63D11"/>
                </a:solidFill>
              </a:rPr>
              <a:t>geringes Risiko</a:t>
            </a:r>
            <a:r>
              <a:rPr lang="de-DE" dirty="0" smtClean="0">
                <a:solidFill>
                  <a:srgbClr val="D63D11"/>
                </a:solidFill>
              </a:rPr>
              <a:t> </a:t>
            </a:r>
            <a:r>
              <a:rPr lang="de-DE" b="0" dirty="0"/>
              <a:t>im Tourenbereich </a:t>
            </a:r>
            <a:r>
              <a:rPr lang="de-DE" b="0" dirty="0" smtClean="0"/>
              <a:t>(Achtung </a:t>
            </a:r>
            <a:r>
              <a:rPr lang="de-DE" b="0" dirty="0"/>
              <a:t>Mitreiß- und mögliche </a:t>
            </a:r>
            <a:r>
              <a:rPr lang="de-DE" b="0" dirty="0" smtClean="0"/>
              <a:t>Absturzgefahr)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rgbClr val="D63D11"/>
                </a:solidFill>
              </a:rPr>
              <a:t>Trockene Lockerschneelawinen </a:t>
            </a:r>
            <a:r>
              <a:rPr lang="de-DE" b="0" dirty="0"/>
              <a:t>lösen sich typischerweise </a:t>
            </a:r>
            <a:r>
              <a:rPr lang="de-DE" b="0" dirty="0" smtClean="0"/>
              <a:t>spontan während </a:t>
            </a:r>
            <a:r>
              <a:rPr lang="de-DE" b="0" dirty="0"/>
              <a:t>eines Neuschneeereignisses im Steilgelände </a:t>
            </a:r>
            <a:r>
              <a:rPr lang="de-DE" b="0" dirty="0" smtClean="0"/>
              <a:t>über </a:t>
            </a:r>
            <a:r>
              <a:rPr lang="de-DE" b="0" dirty="0"/>
              <a:t>40</a:t>
            </a:r>
            <a:r>
              <a:rPr lang="de-DE" b="0" dirty="0" smtClean="0"/>
              <a:t>°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rgbClr val="D63D11"/>
                </a:solidFill>
              </a:rPr>
              <a:t>Nasse Lockerschneelawinen </a:t>
            </a:r>
            <a:r>
              <a:rPr lang="de-DE" b="0" dirty="0"/>
              <a:t>haben aufgrund des Gewichts des </a:t>
            </a:r>
            <a:r>
              <a:rPr lang="de-DE" b="0" dirty="0" smtClean="0"/>
              <a:t>nassen Schnees </a:t>
            </a:r>
            <a:r>
              <a:rPr lang="de-DE" b="0" dirty="0"/>
              <a:t>ein höheres </a:t>
            </a:r>
            <a:r>
              <a:rPr lang="de-DE" b="0" dirty="0" smtClean="0"/>
              <a:t>Schadenspotenzial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Im </a:t>
            </a:r>
            <a:r>
              <a:rPr lang="de-DE" b="0" dirty="0"/>
              <a:t>Unterschied zum Schneebrett bricht eine </a:t>
            </a:r>
            <a:r>
              <a:rPr lang="de-DE" b="0" dirty="0" smtClean="0"/>
              <a:t>selbstausgelöste Lockerschneelawine </a:t>
            </a:r>
            <a:r>
              <a:rPr lang="de-DE" dirty="0">
                <a:solidFill>
                  <a:srgbClr val="D63D11"/>
                </a:solidFill>
              </a:rPr>
              <a:t>unterhalb der Skier </a:t>
            </a:r>
            <a:r>
              <a:rPr lang="de-DE" b="0" dirty="0" smtClean="0"/>
              <a:t>ab </a:t>
            </a:r>
            <a:r>
              <a:rPr lang="de-DE" b="0" dirty="0"/>
              <a:t>(zwischen </a:t>
            </a:r>
            <a:r>
              <a:rPr lang="de-DE" b="0" dirty="0" smtClean="0"/>
              <a:t>30° </a:t>
            </a:r>
            <a:r>
              <a:rPr lang="de-DE" b="0" dirty="0"/>
              <a:t>und 45°)</a:t>
            </a:r>
            <a:endParaRPr lang="de-DE" b="0" dirty="0" smtClean="0"/>
          </a:p>
          <a:p>
            <a:pPr>
              <a:lnSpc>
                <a:spcPct val="120000"/>
              </a:lnSpc>
            </a:pPr>
            <a:r>
              <a:rPr lang="de-DE" b="0" dirty="0" smtClean="0"/>
              <a:t>Die </a:t>
            </a:r>
            <a:r>
              <a:rPr lang="de-DE" b="0" dirty="0"/>
              <a:t>typischen Kennzeichen der </a:t>
            </a:r>
            <a:r>
              <a:rPr lang="de-DE" dirty="0">
                <a:solidFill>
                  <a:srgbClr val="D63D11"/>
                </a:solidFill>
              </a:rPr>
              <a:t>Lockerschneelawine</a:t>
            </a:r>
            <a:r>
              <a:rPr lang="de-DE" b="0" dirty="0"/>
              <a:t> sind: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punktförmige </a:t>
            </a:r>
            <a:r>
              <a:rPr lang="de-DE" dirty="0"/>
              <a:t>Auslösung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langsamer </a:t>
            </a:r>
            <a:r>
              <a:rPr lang="de-DE" dirty="0"/>
              <a:t>Beginn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Beschleunigung </a:t>
            </a:r>
            <a:r>
              <a:rPr lang="de-DE" dirty="0" smtClean="0"/>
              <a:t>allmählich, </a:t>
            </a:r>
            <a:r>
              <a:rPr lang="de-DE" dirty="0"/>
              <a:t>je nach Geländeneigung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birnenförmige </a:t>
            </a:r>
            <a:r>
              <a:rPr lang="de-DE" dirty="0"/>
              <a:t>Ablagerung</a:t>
            </a:r>
          </a:p>
          <a:p>
            <a:pPr>
              <a:lnSpc>
                <a:spcPct val="120000"/>
              </a:lnSpc>
            </a:pP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Lockerschneelawine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/>
          <a:srcRect l="49130"/>
          <a:stretch/>
        </p:blipFill>
        <p:spPr>
          <a:xfrm flipH="1">
            <a:off x="360341" y="1270001"/>
            <a:ext cx="1504336" cy="119267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61511" y="6384519"/>
            <a:ext cx="13003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chemeClr val="bg1"/>
                </a:solidFill>
                <a:latin typeface="TitilliumWeb" charset="0"/>
              </a:rPr>
              <a:t>Sojer</a:t>
            </a:r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/ </a:t>
            </a:r>
            <a:r>
              <a:rPr lang="de-DE" sz="800" i="1" dirty="0" err="1" smtClean="0">
                <a:solidFill>
                  <a:schemeClr val="bg1"/>
                </a:solidFill>
                <a:latin typeface="TitilliumWeb" charset="0"/>
              </a:rPr>
              <a:t>Podesser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 A.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1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0" y="1270001"/>
            <a:ext cx="6001129" cy="410824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de-DE" b="0" dirty="0"/>
              <a:t>Typisch </a:t>
            </a:r>
            <a:r>
              <a:rPr lang="de-DE" b="0" dirty="0" smtClean="0"/>
              <a:t>ist </a:t>
            </a:r>
            <a:r>
              <a:rPr lang="de-DE" b="0" dirty="0"/>
              <a:t>eine </a:t>
            </a:r>
            <a:r>
              <a:rPr lang="de-DE" dirty="0" smtClean="0">
                <a:solidFill>
                  <a:srgbClr val="D63D11"/>
                </a:solidFill>
              </a:rPr>
              <a:t>Gleitbewegung</a:t>
            </a:r>
            <a:r>
              <a:rPr lang="de-DE" b="0" dirty="0" smtClean="0"/>
              <a:t> der </a:t>
            </a:r>
            <a:r>
              <a:rPr lang="de-DE" b="0" dirty="0"/>
              <a:t>gesamten </a:t>
            </a:r>
            <a:r>
              <a:rPr lang="de-DE" b="0" dirty="0" smtClean="0"/>
              <a:t>Schneedecke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b="0" dirty="0" smtClean="0"/>
              <a:t>Sehr oft auf </a:t>
            </a:r>
            <a:r>
              <a:rPr lang="de-DE" dirty="0">
                <a:solidFill>
                  <a:srgbClr val="D63D11"/>
                </a:solidFill>
              </a:rPr>
              <a:t>glatten </a:t>
            </a:r>
            <a:r>
              <a:rPr lang="de-DE" dirty="0" smtClean="0">
                <a:solidFill>
                  <a:srgbClr val="D63D11"/>
                </a:solidFill>
              </a:rPr>
              <a:t>Untergrund</a:t>
            </a:r>
            <a:r>
              <a:rPr lang="de-DE" b="0" dirty="0" smtClean="0"/>
              <a:t> z.B</a:t>
            </a:r>
            <a:r>
              <a:rPr lang="de-DE" b="0" dirty="0"/>
              <a:t>. </a:t>
            </a:r>
            <a:r>
              <a:rPr lang="de-DE" b="0" dirty="0" smtClean="0"/>
              <a:t>Grashänge, Felsplatten 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Am </a:t>
            </a:r>
            <a:r>
              <a:rPr lang="de-DE" b="0" dirty="0"/>
              <a:t>Beginn dieser </a:t>
            </a:r>
            <a:r>
              <a:rPr lang="de-DE" b="0" dirty="0" smtClean="0"/>
              <a:t>Bewegung steht ein </a:t>
            </a:r>
            <a:r>
              <a:rPr lang="de-DE" dirty="0" smtClean="0">
                <a:solidFill>
                  <a:srgbClr val="D63D11"/>
                </a:solidFill>
              </a:rPr>
              <a:t>Schneemaul</a:t>
            </a:r>
            <a:endParaRPr lang="de-DE" dirty="0">
              <a:solidFill>
                <a:srgbClr val="D63D11"/>
              </a:solidFill>
            </a:endParaRPr>
          </a:p>
          <a:p>
            <a:pPr>
              <a:lnSpc>
                <a:spcPct val="120000"/>
              </a:lnSpc>
            </a:pPr>
            <a:r>
              <a:rPr lang="de-DE" b="0" dirty="0" smtClean="0"/>
              <a:t>Gleitschneelawinen</a:t>
            </a:r>
            <a:r>
              <a:rPr lang="de-DE" b="0" dirty="0"/>
              <a:t> </a:t>
            </a:r>
            <a:r>
              <a:rPr lang="de-DE" b="0" dirty="0" smtClean="0"/>
              <a:t>können durch </a:t>
            </a:r>
            <a:r>
              <a:rPr lang="de-DE" b="0" dirty="0"/>
              <a:t>einen </a:t>
            </a:r>
            <a:r>
              <a:rPr lang="de-DE" b="0" dirty="0" smtClean="0"/>
              <a:t>Tourengeher </a:t>
            </a:r>
            <a:r>
              <a:rPr lang="de-DE" dirty="0" smtClean="0">
                <a:solidFill>
                  <a:srgbClr val="D63D11"/>
                </a:solidFill>
              </a:rPr>
              <a:t>nicht ausgelöst </a:t>
            </a:r>
            <a:r>
              <a:rPr lang="de-DE" b="0" dirty="0" smtClean="0"/>
              <a:t>werden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Abgänge</a:t>
            </a:r>
            <a:r>
              <a:rPr lang="de-DE" b="0" dirty="0"/>
              <a:t> </a:t>
            </a:r>
            <a:r>
              <a:rPr lang="de-DE" b="0" dirty="0" smtClean="0"/>
              <a:t>sind </a:t>
            </a:r>
            <a:r>
              <a:rPr lang="de-DE" b="0" dirty="0"/>
              <a:t>zu </a:t>
            </a:r>
            <a:r>
              <a:rPr lang="de-DE" dirty="0">
                <a:solidFill>
                  <a:srgbClr val="D63D11"/>
                </a:solidFill>
              </a:rPr>
              <a:t>jeder</a:t>
            </a:r>
            <a:r>
              <a:rPr lang="de-DE" b="0" dirty="0"/>
              <a:t> Tages- </a:t>
            </a:r>
            <a:r>
              <a:rPr lang="de-DE" b="0" dirty="0" smtClean="0"/>
              <a:t>und Nachtzeit möglich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b="0" dirty="0" smtClean="0"/>
              <a:t>Schneemäuler sind </a:t>
            </a:r>
            <a:r>
              <a:rPr lang="de-DE" b="0" dirty="0"/>
              <a:t>im Gelände leicht </a:t>
            </a:r>
            <a:r>
              <a:rPr lang="de-DE" dirty="0" smtClean="0">
                <a:solidFill>
                  <a:srgbClr val="D63D11"/>
                </a:solidFill>
              </a:rPr>
              <a:t>erkennbar</a:t>
            </a:r>
          </a:p>
          <a:p>
            <a:pPr>
              <a:lnSpc>
                <a:spcPct val="120000"/>
              </a:lnSpc>
            </a:pPr>
            <a:r>
              <a:rPr lang="de-DE" b="0" dirty="0"/>
              <a:t>Auslösung </a:t>
            </a:r>
            <a:r>
              <a:rPr lang="de-DE" b="0" dirty="0" smtClean="0"/>
              <a:t>ist nicht </a:t>
            </a:r>
            <a:r>
              <a:rPr lang="de-DE" dirty="0" smtClean="0">
                <a:solidFill>
                  <a:srgbClr val="D63D11"/>
                </a:solidFill>
              </a:rPr>
              <a:t>prognostizierbar</a:t>
            </a:r>
            <a:endParaRPr lang="de-DE" dirty="0">
              <a:solidFill>
                <a:srgbClr val="D63D11"/>
              </a:solidFill>
            </a:endParaRPr>
          </a:p>
          <a:p>
            <a:pPr>
              <a:lnSpc>
                <a:spcPct val="120000"/>
              </a:lnSpc>
            </a:pPr>
            <a:endParaRPr lang="de-DE" b="0" dirty="0"/>
          </a:p>
          <a:p>
            <a:pPr>
              <a:lnSpc>
                <a:spcPct val="120000"/>
              </a:lnSpc>
            </a:pP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Gleitschneelawinen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153" y="4214994"/>
            <a:ext cx="2081898" cy="264956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0683705" y="6457089"/>
            <a:ext cx="14173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Sojer</a:t>
            </a:r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Studeregger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 A.</a:t>
            </a:r>
            <a:endParaRPr lang="de-DE" dirty="0">
              <a:solidFill>
                <a:srgbClr val="002B40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61469" y="891463"/>
            <a:ext cx="5830531" cy="597309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1434" y="4383098"/>
            <a:ext cx="2664542" cy="2313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hteck 9"/>
          <p:cNvSpPr/>
          <p:nvPr/>
        </p:nvSpPr>
        <p:spPr>
          <a:xfrm>
            <a:off x="8000234" y="6553971"/>
            <a:ext cx="12602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© </a:t>
            </a:r>
            <a:r>
              <a:rPr lang="de-DE" sz="800" dirty="0" err="1">
                <a:solidFill>
                  <a:schemeClr val="bg1"/>
                </a:solidFill>
              </a:rPr>
              <a:t>shorty</a:t>
            </a:r>
            <a:r>
              <a:rPr lang="de-DE" sz="800" dirty="0">
                <a:solidFill>
                  <a:schemeClr val="bg1"/>
                </a:solidFill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</a:rPr>
              <a:t>the</a:t>
            </a:r>
            <a:r>
              <a:rPr lang="de-DE" sz="800" dirty="0" smtClean="0">
                <a:solidFill>
                  <a:schemeClr val="bg1"/>
                </a:solidFill>
              </a:rPr>
              <a:t>/Edlinger M.</a:t>
            </a:r>
            <a:r>
              <a:rPr lang="de-DE" sz="800" dirty="0" smtClean="0"/>
              <a:t>.</a:t>
            </a:r>
            <a:endParaRPr lang="de-DE" sz="800" dirty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722228" y="5479573"/>
            <a:ext cx="4420043" cy="1084807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b="0" dirty="0" smtClean="0">
                <a:solidFill>
                  <a:schemeClr val="bg1"/>
                </a:solidFill>
              </a:rPr>
              <a:t>Empfehlung: </a:t>
            </a:r>
            <a:r>
              <a:rPr lang="de-DE" sz="2000" b="0" dirty="0" smtClean="0">
                <a:solidFill>
                  <a:schemeClr val="bg1"/>
                </a:solidFill>
              </a:rPr>
              <a:t>Potenzielle Gleitschnee-Lawinenbahnen </a:t>
            </a:r>
            <a:r>
              <a:rPr lang="de-DE" sz="2000" b="0" dirty="0" smtClean="0">
                <a:solidFill>
                  <a:schemeClr val="bg1"/>
                </a:solidFill>
              </a:rPr>
              <a:t>sowie Hänge mit Schneemäuler nicht begehen</a:t>
            </a:r>
            <a:r>
              <a:rPr lang="de-DE" sz="2000" b="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1" y="5479573"/>
            <a:ext cx="361887" cy="4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63D11"/>
                </a:solidFill>
              </a:rPr>
              <a:t>Faktoren</a:t>
            </a:r>
            <a:r>
              <a:rPr lang="de-DE" dirty="0"/>
              <a:t> der </a:t>
            </a:r>
            <a:r>
              <a:rPr lang="de-DE" dirty="0" smtClean="0"/>
              <a:t>Lawinenbildung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909"/>
            <a:ext cx="12192000" cy="5964091"/>
          </a:xfrm>
        </p:spPr>
      </p:pic>
    </p:spTree>
    <p:extLst>
      <p:ext uri="{BB962C8B-B14F-4D97-AF65-F5344CB8AC3E}">
        <p14:creationId xmlns:p14="http://schemas.microsoft.com/office/powerpoint/2010/main" val="59116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072" y="904569"/>
            <a:ext cx="4246927" cy="5953432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0" y="1270001"/>
            <a:ext cx="7338318" cy="52222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D63D11"/>
                </a:solidFill>
              </a:rPr>
              <a:t>Verändern</a:t>
            </a:r>
            <a:r>
              <a:rPr lang="de-DE" b="0" dirty="0" smtClean="0"/>
              <a:t> </a:t>
            </a:r>
            <a:r>
              <a:rPr lang="de-DE" b="0" dirty="0"/>
              <a:t>sich </a:t>
            </a:r>
            <a:r>
              <a:rPr lang="de-DE" b="0" dirty="0" smtClean="0"/>
              <a:t>permanent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Nicht </a:t>
            </a:r>
            <a:r>
              <a:rPr lang="de-DE" b="0" dirty="0"/>
              <a:t>nur der Ist-Zustand, </a:t>
            </a:r>
            <a:r>
              <a:rPr lang="de-DE" b="0" dirty="0" smtClean="0"/>
              <a:t>sondern auch </a:t>
            </a:r>
            <a:r>
              <a:rPr lang="de-DE" b="0" dirty="0"/>
              <a:t>die </a:t>
            </a:r>
            <a:r>
              <a:rPr lang="de-DE" dirty="0" smtClean="0">
                <a:solidFill>
                  <a:srgbClr val="D63D11"/>
                </a:solidFill>
              </a:rPr>
              <a:t>ablaufenden Veränderungen </a:t>
            </a:r>
            <a:r>
              <a:rPr lang="de-DE" b="0" dirty="0" smtClean="0"/>
              <a:t>in </a:t>
            </a:r>
            <a:r>
              <a:rPr lang="de-DE" b="0" dirty="0"/>
              <a:t>der Schneedecke </a:t>
            </a:r>
            <a:r>
              <a:rPr lang="de-DE" b="0" dirty="0" smtClean="0"/>
              <a:t>sind wichtig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Sehr </a:t>
            </a:r>
            <a:r>
              <a:rPr lang="de-DE" dirty="0" smtClean="0">
                <a:solidFill>
                  <a:srgbClr val="D63D11"/>
                </a:solidFill>
              </a:rPr>
              <a:t>entscheidend</a:t>
            </a:r>
            <a:r>
              <a:rPr lang="de-DE" b="0" dirty="0" smtClean="0"/>
              <a:t> für </a:t>
            </a:r>
            <a:r>
              <a:rPr lang="de-DE" b="0" dirty="0"/>
              <a:t>die </a:t>
            </a:r>
            <a:r>
              <a:rPr lang="de-DE" b="0" dirty="0" smtClean="0"/>
              <a:t>Beurteilung ist der Neuschneezuwachs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rgbClr val="D63D11"/>
                </a:solidFill>
              </a:rPr>
              <a:t>Starker Schneefall </a:t>
            </a:r>
            <a:r>
              <a:rPr lang="de-DE" b="0" dirty="0"/>
              <a:t>vergrößert die </a:t>
            </a:r>
            <a:r>
              <a:rPr lang="de-DE" b="0" dirty="0" smtClean="0"/>
              <a:t>Mächtigkeit der Neuschneedecke - die </a:t>
            </a:r>
            <a:r>
              <a:rPr lang="de-DE" b="0" dirty="0"/>
              <a:t>Verfestigung </a:t>
            </a:r>
            <a:r>
              <a:rPr lang="de-DE" b="0" dirty="0" smtClean="0"/>
              <a:t>kann mit </a:t>
            </a:r>
            <a:r>
              <a:rPr lang="de-DE" b="0" dirty="0"/>
              <a:t>der Zunahme des </a:t>
            </a:r>
            <a:r>
              <a:rPr lang="de-DE" b="0" dirty="0" smtClean="0"/>
              <a:t>Eigengewichtes nicht </a:t>
            </a:r>
            <a:r>
              <a:rPr lang="de-DE" b="0" dirty="0"/>
              <a:t>Schritt </a:t>
            </a:r>
            <a:r>
              <a:rPr lang="de-DE" b="0" dirty="0" smtClean="0"/>
              <a:t>halten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b="0" dirty="0" smtClean="0"/>
              <a:t>Wind «</a:t>
            </a:r>
            <a:r>
              <a:rPr lang="de-DE" dirty="0">
                <a:solidFill>
                  <a:srgbClr val="D63D11"/>
                </a:solidFill>
              </a:rPr>
              <a:t>Baumeister der </a:t>
            </a:r>
            <a:r>
              <a:rPr lang="de-DE" dirty="0" smtClean="0">
                <a:solidFill>
                  <a:srgbClr val="D63D11"/>
                </a:solidFill>
              </a:rPr>
              <a:t>Lawinen</a:t>
            </a:r>
            <a:r>
              <a:rPr lang="de-DE" b="0" dirty="0" smtClean="0"/>
              <a:t>» - bereits </a:t>
            </a:r>
            <a:r>
              <a:rPr lang="de-DE" b="0" dirty="0"/>
              <a:t>ab 15 km/h </a:t>
            </a:r>
            <a:r>
              <a:rPr lang="de-DE" b="0" dirty="0" smtClean="0"/>
              <a:t>Schneeverfrachtung 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Auch </a:t>
            </a:r>
            <a:r>
              <a:rPr lang="de-DE" b="0" dirty="0"/>
              <a:t>auf </a:t>
            </a:r>
            <a:r>
              <a:rPr lang="de-DE" b="0" dirty="0" smtClean="0"/>
              <a:t>der dem </a:t>
            </a:r>
            <a:r>
              <a:rPr lang="de-DE" b="0" dirty="0"/>
              <a:t>Wind zugewandten Seite werden </a:t>
            </a:r>
            <a:r>
              <a:rPr lang="de-DE" b="0" dirty="0" smtClean="0"/>
              <a:t>Gräben, Rinnen </a:t>
            </a:r>
            <a:r>
              <a:rPr lang="de-DE" b="0" dirty="0"/>
              <a:t>und Mulden </a:t>
            </a:r>
            <a:r>
              <a:rPr lang="de-DE" dirty="0" err="1" smtClean="0">
                <a:solidFill>
                  <a:srgbClr val="D63D11"/>
                </a:solidFill>
              </a:rPr>
              <a:t>eingeweht</a:t>
            </a:r>
            <a:endParaRPr lang="de-DE" dirty="0">
              <a:solidFill>
                <a:srgbClr val="D63D11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Meteorologische </a:t>
            </a:r>
            <a:r>
              <a:rPr lang="de-DE" dirty="0" smtClean="0"/>
              <a:t>Parameter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11176054" y="6492241"/>
            <a:ext cx="7777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dirty="0" smtClean="0">
                <a:solidFill>
                  <a:srgbClr val="002B40"/>
                </a:solidFill>
              </a:rPr>
              <a:t>Edlinger M..</a:t>
            </a:r>
            <a:endParaRPr lang="de-DE" sz="800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3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58533"/>
            <a:ext cx="5627504" cy="530941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dirty="0" smtClean="0"/>
              <a:t>Kritische Neuschneemenge: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10 bis 20 </a:t>
            </a:r>
            <a:r>
              <a:rPr lang="de-DE" b="0" dirty="0"/>
              <a:t>cm bei </a:t>
            </a:r>
            <a:r>
              <a:rPr lang="de-DE" dirty="0">
                <a:solidFill>
                  <a:srgbClr val="D63D11"/>
                </a:solidFill>
              </a:rPr>
              <a:t>ungünstigen</a:t>
            </a:r>
            <a:r>
              <a:rPr lang="de-DE" b="0" dirty="0"/>
              <a:t> Bedingungen: 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intensiver Niederschlag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starker Wind (&gt; 40 km/h, Wind hörbar, Wald rauscht)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tiefe </a:t>
            </a:r>
            <a:r>
              <a:rPr lang="de-DE" dirty="0" smtClean="0"/>
              <a:t>Temperatur </a:t>
            </a:r>
            <a:r>
              <a:rPr lang="de-DE" dirty="0"/>
              <a:t>(kälter als -5 bis -10°C)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glatte und relativ lockere </a:t>
            </a:r>
            <a:r>
              <a:rPr lang="de-DE" dirty="0" smtClean="0"/>
              <a:t>Altschneeoberfläche</a:t>
            </a:r>
            <a:endParaRPr lang="de-DE" dirty="0"/>
          </a:p>
          <a:p>
            <a:pPr lvl="1">
              <a:lnSpc>
                <a:spcPct val="120000"/>
              </a:lnSpc>
            </a:pPr>
            <a:r>
              <a:rPr lang="de-DE" dirty="0"/>
              <a:t>Hang wenig </a:t>
            </a:r>
            <a:r>
              <a:rPr lang="de-DE" dirty="0" smtClean="0"/>
              <a:t>befahren</a:t>
            </a:r>
            <a:endParaRPr lang="de-DE" dirty="0"/>
          </a:p>
          <a:p>
            <a:pPr>
              <a:lnSpc>
                <a:spcPct val="120000"/>
              </a:lnSpc>
            </a:pPr>
            <a:r>
              <a:rPr lang="de-DE" b="0" dirty="0" smtClean="0"/>
              <a:t>20 bis </a:t>
            </a:r>
            <a:r>
              <a:rPr lang="de-DE" b="0" dirty="0"/>
              <a:t>30 cm bei </a:t>
            </a:r>
            <a:r>
              <a:rPr lang="de-DE" dirty="0">
                <a:solidFill>
                  <a:srgbClr val="D63D11"/>
                </a:solidFill>
              </a:rPr>
              <a:t>mittleren</a:t>
            </a:r>
            <a:r>
              <a:rPr lang="de-DE" b="0" dirty="0"/>
              <a:t> Bedingungen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30 bis </a:t>
            </a:r>
            <a:r>
              <a:rPr lang="de-DE" b="0" dirty="0"/>
              <a:t>50 cm bei </a:t>
            </a:r>
            <a:r>
              <a:rPr lang="de-DE" dirty="0">
                <a:solidFill>
                  <a:srgbClr val="D63D11"/>
                </a:solidFill>
              </a:rPr>
              <a:t>günstigen</a:t>
            </a:r>
            <a:r>
              <a:rPr lang="de-DE" b="0" dirty="0"/>
              <a:t> Bedingungen: 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schwacher bis mäßiger </a:t>
            </a:r>
            <a:r>
              <a:rPr lang="de-DE" dirty="0" smtClean="0"/>
              <a:t>Wind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Temperatur </a:t>
            </a:r>
            <a:r>
              <a:rPr lang="de-DE" dirty="0"/>
              <a:t>wenig unter 0°C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unregelmäßige </a:t>
            </a:r>
            <a:r>
              <a:rPr lang="de-DE" dirty="0" smtClean="0"/>
              <a:t>Altschneeoberfläche</a:t>
            </a:r>
            <a:endParaRPr lang="de-DE" dirty="0"/>
          </a:p>
          <a:p>
            <a:pPr lvl="1">
              <a:lnSpc>
                <a:spcPct val="120000"/>
              </a:lnSpc>
            </a:pPr>
            <a:r>
              <a:rPr lang="de-DE" dirty="0"/>
              <a:t>Hang ständig </a:t>
            </a:r>
            <a:r>
              <a:rPr lang="de-DE" dirty="0" smtClean="0"/>
              <a:t>befahren</a:t>
            </a:r>
            <a:endParaRPr lang="de-DE" dirty="0"/>
          </a:p>
          <a:p>
            <a:pPr lvl="1">
              <a:lnSpc>
                <a:spcPct val="120000"/>
              </a:lnSpc>
            </a:pPr>
            <a:endParaRPr lang="de-DE" dirty="0" smtClean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23" y="1558807"/>
            <a:ext cx="5749734" cy="2850599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Meteorologische </a:t>
            </a:r>
            <a:r>
              <a:rPr lang="de-DE" dirty="0" smtClean="0"/>
              <a:t>Parameter</a:t>
            </a:r>
            <a:endParaRPr lang="de-DE" dirty="0"/>
          </a:p>
        </p:txBody>
      </p:sp>
      <p:sp>
        <p:nvSpPr>
          <p:cNvPr id="7" name="Inhaltsplatzhalter 5"/>
          <p:cNvSpPr txBox="1">
            <a:spLocks/>
          </p:cNvSpPr>
          <p:nvPr/>
        </p:nvSpPr>
        <p:spPr>
          <a:xfrm>
            <a:off x="6492510" y="5055376"/>
            <a:ext cx="5059139" cy="785846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de-DE" sz="2000" b="0" dirty="0">
                <a:solidFill>
                  <a:schemeClr val="bg1"/>
                </a:solidFill>
              </a:rPr>
              <a:t>Wenn die kritische Neuschneemenge erreicht ist, entspricht </a:t>
            </a:r>
            <a:r>
              <a:rPr lang="de-DE" sz="2000" b="0" dirty="0" smtClean="0">
                <a:solidFill>
                  <a:schemeClr val="bg1"/>
                </a:solidFill>
              </a:rPr>
              <a:t>das mindestens GS 3.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23" y="5055375"/>
            <a:ext cx="361887" cy="45696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0683705" y="645708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002B40"/>
                </a:solidFill>
                <a:latin typeface="TitilliumWeb" charset="0"/>
              </a:rPr>
              <a:t>© </a:t>
            </a:r>
            <a:r>
              <a:rPr lang="de-DE" sz="800" i="1" dirty="0" smtClean="0">
                <a:solidFill>
                  <a:srgbClr val="002B40"/>
                </a:solidFill>
                <a:latin typeface="TitilliumWeb" charset="0"/>
              </a:rPr>
              <a:t>NFÖ / </a:t>
            </a:r>
            <a:r>
              <a:rPr lang="de-DE" sz="800" i="1" dirty="0" err="1" smtClean="0">
                <a:solidFill>
                  <a:srgbClr val="002B40"/>
                </a:solidFill>
                <a:latin typeface="TitilliumWeb" charset="0"/>
              </a:rPr>
              <a:t>Sojer</a:t>
            </a:r>
            <a:endParaRPr lang="de-DE" dirty="0">
              <a:solidFill>
                <a:srgbClr val="002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3-Master">
  <a:themeElements>
    <a:clrScheme name="W3">
      <a:dk1>
        <a:srgbClr val="002B40"/>
      </a:dk1>
      <a:lt1>
        <a:srgbClr val="FFFFFF"/>
      </a:lt1>
      <a:dk2>
        <a:srgbClr val="002B40"/>
      </a:dk2>
      <a:lt2>
        <a:srgbClr val="EEECE1"/>
      </a:lt2>
      <a:accent1>
        <a:srgbClr val="D624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70C0F"/>
      </a:hlink>
      <a:folHlink>
        <a:srgbClr val="C70C0F"/>
      </a:folHlink>
    </a:clrScheme>
    <a:fontScheme name="W3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1761</Words>
  <Application>Microsoft Macintosh PowerPoint</Application>
  <PresentationFormat>Breitbild</PresentationFormat>
  <Paragraphs>263</Paragraphs>
  <Slides>25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Calibri</vt:lpstr>
      <vt:lpstr>Titillium Web</vt:lpstr>
      <vt:lpstr>TitilliumWeb</vt:lpstr>
      <vt:lpstr>Wingdings</vt:lpstr>
      <vt:lpstr>Arial</vt:lpstr>
      <vt:lpstr>W3-Master</vt:lpstr>
      <vt:lpstr>Schneedecke - Schneearten</vt:lpstr>
      <vt:lpstr>Lawinenarten</vt:lpstr>
      <vt:lpstr>Schneebrettlawine</vt:lpstr>
      <vt:lpstr>Schneebrettlawine</vt:lpstr>
      <vt:lpstr>Lockerschneelawine</vt:lpstr>
      <vt:lpstr>Gleitschneelawinen</vt:lpstr>
      <vt:lpstr>Faktoren der Lawinenbildung</vt:lpstr>
      <vt:lpstr>Meteorologische Parameter</vt:lpstr>
      <vt:lpstr>Meteorologische Parameter</vt:lpstr>
      <vt:lpstr>Meteorologische Parameter</vt:lpstr>
      <vt:lpstr>Schneedecken Parameter</vt:lpstr>
      <vt:lpstr>Topographische Parameter</vt:lpstr>
      <vt:lpstr>Aufbau der Schneedecke</vt:lpstr>
      <vt:lpstr>Aufbau der Schneedecke</vt:lpstr>
      <vt:lpstr>Schneeumwandlung</vt:lpstr>
      <vt:lpstr>Schneeumwandlung</vt:lpstr>
      <vt:lpstr>Schneeumwandlung</vt:lpstr>
      <vt:lpstr>Schneeumwandlung</vt:lpstr>
      <vt:lpstr>Schneeumwandlung</vt:lpstr>
      <vt:lpstr>Belastungen der Schneedecke</vt:lpstr>
      <vt:lpstr>Schneearten</vt:lpstr>
      <vt:lpstr>Schneearten</vt:lpstr>
      <vt:lpstr>Schneearten</vt:lpstr>
      <vt:lpstr> Kurzfilme – Schneedecke</vt:lpstr>
      <vt:lpstr>PowerPoint-Präsentation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ullin</dc:creator>
  <cp:lastModifiedBy>Martin Edlinger</cp:lastModifiedBy>
  <cp:revision>386</cp:revision>
  <cp:lastPrinted>2016-10-20T18:21:15Z</cp:lastPrinted>
  <dcterms:created xsi:type="dcterms:W3CDTF">2016-10-17T08:41:26Z</dcterms:created>
  <dcterms:modified xsi:type="dcterms:W3CDTF">2017-01-04T16:27:07Z</dcterms:modified>
</cp:coreProperties>
</file>